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71" r:id="rId6"/>
    <p:sldId id="272" r:id="rId7"/>
    <p:sldId id="273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1343144"/>
            <a:ext cx="8825658" cy="2677648"/>
          </a:xfrm>
        </p:spPr>
        <p:txBody>
          <a:bodyPr/>
          <a:lstStyle/>
          <a:p>
            <a:pPr algn="ctr"/>
            <a:r>
              <a:rPr lang="en-GB" sz="4000" b="1" dirty="0"/>
              <a:t>NATIONAL DIRECTORATE OF EMPLOYMENT (NDE)</a:t>
            </a:r>
            <a:r>
              <a:rPr lang="en-GB" sz="4800" dirty="0"/>
              <a:t/>
            </a:r>
            <a:br>
              <a:rPr lang="en-GB" sz="4800" dirty="0"/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3171" y="3236992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/>
              <a:t>CROSS RIVER STATE</a:t>
            </a:r>
            <a:endParaRPr lang="en-GB" sz="2800" dirty="0"/>
          </a:p>
          <a:p>
            <a:pPr algn="ctr"/>
            <a:endParaRPr lang="en-GB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291" y="618871"/>
            <a:ext cx="1238885" cy="123888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 bwMode="gray">
          <a:xfrm>
            <a:off x="1325680" y="4868698"/>
            <a:ext cx="9540640" cy="6756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000" dirty="0" smtClean="0">
                <a:solidFill>
                  <a:srgbClr val="FFFF00"/>
                </a:solidFill>
                <a:latin typeface="Impact" panose="020B0806030902050204" pitchFamily="34" charset="0"/>
              </a:rPr>
              <a:t>Starting-my-OWN </a:t>
            </a:r>
            <a:r>
              <a:rPr lang="en-GB" sz="4000" dirty="0">
                <a:solidFill>
                  <a:srgbClr val="FFFF00"/>
                </a:solidFill>
                <a:latin typeface="Impact" panose="020B0806030902050204" pitchFamily="34" charset="0"/>
              </a:rPr>
              <a:t>BUSINESS </a:t>
            </a:r>
            <a:r>
              <a:rPr lang="en-GB" sz="4000" dirty="0" smtClean="0">
                <a:solidFill>
                  <a:srgbClr val="FFFF00"/>
                </a:solidFill>
                <a:latin typeface="Impact" panose="020B0806030902050204" pitchFamily="34" charset="0"/>
              </a:rPr>
              <a:t> </a:t>
            </a:r>
          </a:p>
          <a:p>
            <a:pPr algn="ctr"/>
            <a:r>
              <a:rPr lang="en-GB" sz="4000" dirty="0" smtClean="0">
                <a:solidFill>
                  <a:srgbClr val="FFFF00"/>
                </a:solidFill>
                <a:latin typeface="Impact" panose="020B0806030902050204" pitchFamily="34" charset="0"/>
              </a:rPr>
              <a:t>TRAINING 2021</a:t>
            </a:r>
            <a:endParaRPr lang="en-GB" sz="4000" dirty="0">
              <a:solidFill>
                <a:srgbClr val="FFFF00"/>
              </a:solidFill>
              <a:latin typeface="Impact" panose="020B080603090205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1489113" y="3781211"/>
            <a:ext cx="9539216" cy="10874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NYSC SKILLS ACQUISITION AND</a:t>
            </a:r>
          </a:p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ENTERPRENUERSHIP DEVELOPMENT</a:t>
            </a:r>
            <a:endParaRPr lang="en-GB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2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2549872" y="1171325"/>
            <a:ext cx="6567234" cy="40198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latin typeface="Arial Black" panose="020B0A04020102020204" pitchFamily="34" charset="0"/>
              </a:rPr>
              <a:t>COST ESTIMATION </a:t>
            </a:r>
            <a:r>
              <a:rPr lang="en-GB" sz="2400" b="1" dirty="0" smtClean="0">
                <a:latin typeface="Arial Black" panose="020B0A04020102020204" pitchFamily="34" charset="0"/>
              </a:rPr>
              <a:t>SHEET  -  LABOUR</a:t>
            </a:r>
            <a:endParaRPr lang="en-GB" sz="2400" dirty="0"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620808"/>
              </p:ext>
            </p:extLst>
          </p:nvPr>
        </p:nvGraphicFramePr>
        <p:xfrm>
          <a:off x="807372" y="1828800"/>
          <a:ext cx="10577255" cy="3207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9271"/>
                <a:gridCol w="2203996"/>
                <a:gridCol w="1931762"/>
                <a:gridCol w="2542226"/>
              </a:tblGrid>
              <a:tr h="354533">
                <a:tc gridSpan="4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LABOUR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2568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TRADE (PUFF-PUFF)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ESTIMATED TIME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COST PER HOUR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ESTIMATED COST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53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BAKING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53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Making the dough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1.0min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N0.58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N0.58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53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Preparing for frying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1.0min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N0.58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N0.58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53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Frying and Packaging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1.0min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N0.58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N0.58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TOTAL    (DLC)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3.0minutes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4533">
                <a:tc gridSpan="4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Total labour cost available – N1.74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969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2549872" y="1171325"/>
            <a:ext cx="7481634" cy="40198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latin typeface="Arial Black" panose="020B0A04020102020204" pitchFamily="34" charset="0"/>
              </a:rPr>
              <a:t>COST ESTIMATION </a:t>
            </a:r>
            <a:r>
              <a:rPr lang="en-GB" sz="2400" b="1" dirty="0" smtClean="0">
                <a:latin typeface="Arial Black" panose="020B0A04020102020204" pitchFamily="34" charset="0"/>
              </a:rPr>
              <a:t>SHEET  - OVERHEAD</a:t>
            </a:r>
            <a:endParaRPr lang="en-GB" sz="2400" dirty="0"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44454"/>
              </p:ext>
            </p:extLst>
          </p:nvPr>
        </p:nvGraphicFramePr>
        <p:xfrm>
          <a:off x="1193789" y="1906062"/>
          <a:ext cx="9439835" cy="3921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1118"/>
                <a:gridCol w="2143529"/>
                <a:gridCol w="1173412"/>
                <a:gridCol w="1387696"/>
                <a:gridCol w="1844080"/>
              </a:tblGrid>
              <a:tr h="179805">
                <a:tc gridSpan="5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Overheads  (i.e) INDC (Indirect Cost)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18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DESCRIPTION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Black" panose="020B0A04020102020204" pitchFamily="34" charset="0"/>
                        </a:rPr>
                        <a:t>METHOD OF CALCULATION</a:t>
                      </a:r>
                      <a:endParaRPr lang="en-GB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Black" panose="020B0A04020102020204" pitchFamily="34" charset="0"/>
                        </a:rPr>
                        <a:t>UNITS</a:t>
                      </a:r>
                      <a:endParaRPr lang="en-GB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Black" panose="020B0A04020102020204" pitchFamily="34" charset="0"/>
                        </a:rPr>
                        <a:t>COST PER UNIT</a:t>
                      </a:r>
                      <a:endParaRPr lang="en-GB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Black" panose="020B0A04020102020204" pitchFamily="34" charset="0"/>
                        </a:rPr>
                        <a:t>ESTIMATED</a:t>
                      </a:r>
                      <a:endParaRPr lang="en-GB" sz="14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Black" panose="020B0A04020102020204" pitchFamily="34" charset="0"/>
                        </a:rPr>
                        <a:t>COST</a:t>
                      </a:r>
                      <a:endParaRPr lang="en-GB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1798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RENT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Monthly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2000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1798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OIL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Monthly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250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250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1798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YEAST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Monthly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500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500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35961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INDIRECT LABOUR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Monthly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1000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1000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35961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KEROSENE/FIREWOOD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Monthly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250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250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1798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DEPRECIATION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Monthly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300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300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35961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MISCELLANEOUS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Monthly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200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  <a:tr h="359611">
                <a:tc gridSpan="2"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Allowance for overheads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 Black" panose="020B0A04020102020204" pitchFamily="34" charset="0"/>
                        </a:rPr>
                        <a:t>4,600</a:t>
                      </a:r>
                      <a:endParaRPr lang="en-GB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 Black" panose="020B0A04020102020204" pitchFamily="34" charset="0"/>
                        </a:rPr>
                        <a:t>4,600</a:t>
                      </a:r>
                      <a:endParaRPr lang="en-GB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08" marR="630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19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794299"/>
              </p:ext>
            </p:extLst>
          </p:nvPr>
        </p:nvGraphicFramePr>
        <p:xfrm>
          <a:off x="1663672" y="1434804"/>
          <a:ext cx="9255339" cy="2267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1371"/>
                <a:gridCol w="1902384"/>
                <a:gridCol w="1111187"/>
                <a:gridCol w="1314107"/>
                <a:gridCol w="1746290"/>
              </a:tblGrid>
              <a:tr h="0">
                <a:tc gridSpan="5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Total cost estimate (Materials + Labour + Overheads)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TOTAL COST ESTIMATE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N1.65 + N1.74 + N1.60 – N4.99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6315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Profit desired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N0.49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Selling Price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N5.48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10988" y="3842115"/>
            <a:ext cx="11524130" cy="2108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800"/>
              </a:spcAft>
            </a:pPr>
            <a:r>
              <a:rPr lang="en-GB" sz="1600" u="sng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CALCULATION OF INDIRECT COST</a:t>
            </a: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=    </a:t>
            </a:r>
            <a:r>
              <a:rPr lang="en-GB" sz="1600" u="sng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Indirect cost per month x per item  </a:t>
            </a: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N0.49</a:t>
            </a:r>
            <a:endParaRPr lang="en-GB" sz="14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INDIRECT COST PER ITEM			</a:t>
            </a:r>
            <a:r>
              <a:rPr lang="en-GB" sz="1600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Total </a:t>
            </a: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not in production                     N0.50</a:t>
            </a:r>
            <a:endParaRPr lang="en-GB" sz="14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						=	</a:t>
            </a:r>
            <a:r>
              <a:rPr lang="en-GB" sz="1600" u="sng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4,600 X 0.05 </a:t>
            </a:r>
            <a:r>
              <a:rPr lang="en-GB" sz="1600" u="sng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hrs</a:t>
            </a:r>
            <a:endParaRPr lang="en-GB" sz="14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r>
              <a:rPr lang="en-GB" sz="1600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144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en-GB" sz="14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=	</a:t>
            </a:r>
            <a:r>
              <a:rPr lang="en-GB" sz="1600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N1.60</a:t>
            </a:r>
            <a:endParaRPr lang="en-GB" sz="14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600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GB" sz="1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chosen Business, the cost of making product is  N4.99</a:t>
            </a:r>
            <a:endParaRPr lang="en-GB" sz="14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49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842096" y="1409699"/>
            <a:ext cx="7374057" cy="87262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b="1" dirty="0">
                <a:latin typeface="Arial Black" panose="020B0A04020102020204" pitchFamily="34" charset="0"/>
              </a:rPr>
              <a:t>What other factors should I think about?</a:t>
            </a:r>
            <a:endParaRPr lang="en-GB" sz="2400" dirty="0"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93789" y="2658843"/>
            <a:ext cx="101605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Other </a:t>
            </a:r>
            <a:r>
              <a:rPr lang="en-GB" sz="3200" dirty="0">
                <a:solidFill>
                  <a:srgbClr val="FFFF00"/>
                </a:solidFill>
                <a:latin typeface="Arial Black" panose="020B0A04020102020204" pitchFamily="34" charset="0"/>
              </a:rPr>
              <a:t>factors are quantitative in nature</a:t>
            </a:r>
          </a:p>
          <a:p>
            <a:pPr lvl="0" algn="just"/>
            <a:r>
              <a:rPr lang="en-GB" sz="3200" dirty="0">
                <a:latin typeface="Arial Black" panose="020B0A04020102020204" pitchFamily="34" charset="0"/>
              </a:rPr>
              <a:t>Will I have quality raw material?</a:t>
            </a:r>
          </a:p>
          <a:p>
            <a:pPr lvl="0" algn="just"/>
            <a:r>
              <a:rPr lang="en-GB" sz="3200" dirty="0">
                <a:latin typeface="Arial Black" panose="020B0A04020102020204" pitchFamily="34" charset="0"/>
              </a:rPr>
              <a:t>Will I have quality production?</a:t>
            </a:r>
          </a:p>
          <a:p>
            <a:pPr algn="just"/>
            <a:r>
              <a:rPr lang="en-GB" sz="3200" dirty="0">
                <a:latin typeface="Arial Black" panose="020B0A04020102020204" pitchFamily="34" charset="0"/>
              </a:rPr>
              <a:t> 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A reasonable price for my product would be:</a:t>
            </a:r>
            <a:endParaRPr lang="en-GB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Arial Black" panose="020B0A04020102020204" pitchFamily="34" charset="0"/>
              </a:rPr>
              <a:t>N5.48 including desired profit</a:t>
            </a:r>
          </a:p>
        </p:txBody>
      </p:sp>
      <p:sp>
        <p:nvSpPr>
          <p:cNvPr id="4" name="Oval 3"/>
          <p:cNvSpPr/>
          <p:nvPr/>
        </p:nvSpPr>
        <p:spPr>
          <a:xfrm>
            <a:off x="842096" y="3307976"/>
            <a:ext cx="351693" cy="28238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42095" y="3789930"/>
            <a:ext cx="351693" cy="28238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319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842096" y="1409698"/>
            <a:ext cx="10345858" cy="201930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GB" sz="2400" dirty="0">
                <a:latin typeface="Arial Black" panose="020B0A04020102020204" pitchFamily="34" charset="0"/>
              </a:rPr>
              <a:t>Why should I re-examine the price after I have made the product? I must remember that my customers may buy from another business if their price is less than mine for the same quality of product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93790" y="3667372"/>
            <a:ext cx="99941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200" dirty="0">
                <a:solidFill>
                  <a:schemeClr val="bg1"/>
                </a:solidFill>
                <a:latin typeface="Arial Black" panose="020B0A04020102020204" pitchFamily="34" charset="0"/>
              </a:rPr>
              <a:t>The target price must be always be in line with the industry average price – Any deviation from this will cause my customers to buy from my competitors.</a:t>
            </a:r>
          </a:p>
        </p:txBody>
      </p:sp>
      <p:sp>
        <p:nvSpPr>
          <p:cNvPr id="10" name="Oval 9"/>
          <p:cNvSpPr/>
          <p:nvPr/>
        </p:nvSpPr>
        <p:spPr>
          <a:xfrm>
            <a:off x="753546" y="3955878"/>
            <a:ext cx="351693" cy="28238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209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81536" y="2694298"/>
            <a:ext cx="587096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THANK YOU</a:t>
            </a:r>
            <a:endParaRPr lang="en-GB" sz="66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68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  <a:endParaRPr lang="en-GB" sz="24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1888774" y="2060470"/>
            <a:ext cx="8825658" cy="18288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TOPIC: </a:t>
            </a:r>
          </a:p>
          <a:p>
            <a:pPr algn="ctr"/>
            <a:r>
              <a:rPr lang="en-GB" sz="4800" b="1" dirty="0">
                <a:latin typeface="Arial Black" panose="020B0A04020102020204" pitchFamily="34" charset="0"/>
              </a:rPr>
              <a:t>MATERIAL RESOURCES, ESTIMATING COST AND </a:t>
            </a:r>
            <a:r>
              <a:rPr lang="en-GB" sz="4800" b="1" dirty="0" smtClean="0">
                <a:latin typeface="Arial Black" panose="020B0A04020102020204" pitchFamily="34" charset="0"/>
              </a:rPr>
              <a:t>SETTING                A </a:t>
            </a:r>
            <a:r>
              <a:rPr lang="en-GB" sz="4800" b="1" dirty="0">
                <a:latin typeface="Arial Black" panose="020B0A04020102020204" pitchFamily="34" charset="0"/>
              </a:rPr>
              <a:t>PRICE</a:t>
            </a:r>
            <a:endParaRPr lang="en-GB" sz="4800" dirty="0"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38" y="500854"/>
            <a:ext cx="794254" cy="671506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93789" y="4508985"/>
            <a:ext cx="9989295" cy="861420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FF00"/>
                </a:solidFill>
                <a:latin typeface="Arial Black" panose="020B0A04020102020204" pitchFamily="34" charset="0"/>
              </a:rPr>
              <a:t>PRESENTER: </a:t>
            </a:r>
            <a:endParaRPr lang="en-GB" b="1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MRS </a:t>
            </a:r>
            <a:r>
              <a:rPr lang="en-GB" sz="2400" b="1" dirty="0">
                <a:solidFill>
                  <a:srgbClr val="FFFF00"/>
                </a:solidFill>
                <a:latin typeface="Arial Black" panose="020B0A04020102020204" pitchFamily="34" charset="0"/>
              </a:rPr>
              <a:t>THERESA </a:t>
            </a:r>
            <a:r>
              <a:rPr lang="en-GB" sz="2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MBANG </a:t>
            </a:r>
            <a:r>
              <a:rPr lang="en-GB" sz="1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(HEAD </a:t>
            </a:r>
            <a:r>
              <a:rPr lang="en-GB" sz="1400" b="1" dirty="0">
                <a:solidFill>
                  <a:srgbClr val="FFFF00"/>
                </a:solidFill>
                <a:latin typeface="Arial Black" panose="020B0A04020102020204" pitchFamily="34" charset="0"/>
              </a:rPr>
              <a:t>SMALL-SCALE ENTERPRISES </a:t>
            </a:r>
            <a:r>
              <a:rPr lang="en-GB" sz="14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DEPARTMENT)</a:t>
            </a:r>
            <a:endParaRPr lang="en-GB" sz="1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88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1037873" y="1510284"/>
            <a:ext cx="8979251" cy="40957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457200" indent="-457200" algn="just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200" b="1" i="0" cap="all">
                <a:latin typeface="Arial Black" panose="020B0A04020102020204" pitchFamily="34" charset="0"/>
              </a:defRPr>
            </a:lvl1pPr>
            <a:lvl2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z="2000" dirty="0"/>
              <a:t>MATERIAL RESOURCES – THE THINGS I NEED</a:t>
            </a:r>
            <a:endParaRPr lang="en-GB" sz="2000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93790" y="2053106"/>
            <a:ext cx="1004795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Consider </a:t>
            </a: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</a:rPr>
              <a:t>the material items you will need to start your </a:t>
            </a:r>
            <a:r>
              <a:rPr lang="en-GB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business</a:t>
            </a:r>
          </a:p>
          <a:p>
            <a:pPr lvl="0" algn="just"/>
            <a:endParaRPr lang="en-GB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0" algn="just"/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</a:rPr>
              <a:t>Make a list of the one-off equipment and periodic or regular </a:t>
            </a:r>
            <a:r>
              <a:rPr lang="en-GB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materials</a:t>
            </a:r>
          </a:p>
          <a:p>
            <a:pPr lvl="0" algn="just"/>
            <a:endParaRPr lang="en-GB" sz="16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0" algn="just"/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</a:rPr>
              <a:t>Estimate quantities of items when the business is just </a:t>
            </a:r>
            <a:r>
              <a:rPr lang="en-GB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sharing</a:t>
            </a:r>
          </a:p>
          <a:p>
            <a:pPr lvl="0" algn="just"/>
            <a:endParaRPr lang="en-GB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lvl="0" algn="just"/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</a:rPr>
              <a:t>Think about transport to your business location.</a:t>
            </a:r>
          </a:p>
        </p:txBody>
      </p:sp>
      <p:sp>
        <p:nvSpPr>
          <p:cNvPr id="3" name="Oval 2"/>
          <p:cNvSpPr/>
          <p:nvPr/>
        </p:nvSpPr>
        <p:spPr>
          <a:xfrm>
            <a:off x="736237" y="2106023"/>
            <a:ext cx="301636" cy="3140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58615" y="3188181"/>
            <a:ext cx="301636" cy="3140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754099" y="4149316"/>
            <a:ext cx="301636" cy="3140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816818" y="5177686"/>
            <a:ext cx="301636" cy="3140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907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63665" y="1338618"/>
            <a:ext cx="3924023" cy="46980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ONE-OFF OR PERODIC</a:t>
            </a:r>
            <a:endParaRPr lang="en-GB" sz="2000" dirty="0">
              <a:solidFill>
                <a:schemeClr val="accent6">
                  <a:lumMod val="75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304457"/>
              </p:ext>
            </p:extLst>
          </p:nvPr>
        </p:nvGraphicFramePr>
        <p:xfrm>
          <a:off x="1063664" y="1975720"/>
          <a:ext cx="10258759" cy="1776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9207"/>
                <a:gridCol w="3419207"/>
                <a:gridCol w="3420345"/>
              </a:tblGrid>
              <a:tr h="251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ITEM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QUANTITY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WHERE CAN I OBTAIN IT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7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OVEN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1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LOCAL MARKET (E.g Appiapum; Calabar)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9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FRYING PAN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1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FRYING SPOON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1063665" y="4054924"/>
            <a:ext cx="184217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REGULAR</a:t>
            </a:r>
            <a:endParaRPr lang="en-GB" sz="24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5636"/>
              </p:ext>
            </p:extLst>
          </p:nvPr>
        </p:nvGraphicFramePr>
        <p:xfrm>
          <a:off x="966049" y="4656099"/>
          <a:ext cx="10625315" cy="1253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379"/>
                <a:gridCol w="3541379"/>
                <a:gridCol w="354255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ITEM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QUANTITY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WHERE CAN I OBTAIN IT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FLOUR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0.05KG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CALABAR (FLOUR MILL)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3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SUGAR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0.02KG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CALABAR (DANGOTE SUGAR)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01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842096" y="1409699"/>
            <a:ext cx="10480327" cy="161588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GB" sz="2400" dirty="0">
                <a:latin typeface="Arial Black" panose="020B0A04020102020204" pitchFamily="34" charset="0"/>
              </a:rPr>
              <a:t>ARE MY MATERIALS EASILY AVAILABLE AT A REASONABLE PRICE? REMEMBER TRANSPORTING MATERIALS OVER LONG DISTANCES IS EXPENSIVE AND NOT ALWAYS RELIABLE</a:t>
            </a:r>
          </a:p>
          <a:p>
            <a:r>
              <a:rPr lang="en-GB" sz="2400" dirty="0">
                <a:latin typeface="Arial Black" panose="020B0A04020102020204" pitchFamily="34" charset="0"/>
              </a:rPr>
              <a:t> </a:t>
            </a:r>
          </a:p>
          <a:p>
            <a:endParaRPr lang="en-GB" sz="105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YES</a:t>
            </a:r>
            <a:r>
              <a:rPr lang="en-GB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. </a:t>
            </a:r>
            <a:endParaRPr lang="en-GB" sz="36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THE </a:t>
            </a:r>
            <a:r>
              <a:rPr lang="en-GB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MATERIALS ARE READILY AVAILABLE </a:t>
            </a:r>
            <a:endParaRPr lang="en-GB" sz="2400" b="1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AT </a:t>
            </a:r>
            <a:r>
              <a:rPr lang="en-GB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REASONABLE PRICES</a:t>
            </a:r>
            <a:endParaRPr lang="en-GB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29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842096" y="1409699"/>
            <a:ext cx="10480327" cy="21537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GB" sz="2400" b="1" dirty="0">
                <a:latin typeface="Arial Black" panose="020B0A04020102020204" pitchFamily="34" charset="0"/>
              </a:rPr>
              <a:t>IF ANY OF THE ITEMS YOU NEED ARE TOO EXPENSIVE, HOW WILL YOU OVERCOME THIS DIFFICULTY? REMEMBER THAT MINIMIZING RISK BY MINIMIZING INITIAL INVESTMENT AND OVERHEADS WHILE A BUSINESS IS IN ITS EARLY STAGES AND THE ENTREPRENEUR IS LEARNIN IS CRITICAL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42096" y="3748057"/>
            <a:ext cx="10628245" cy="2445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</a:pP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ITEMS ARE TOO EXPENSIVE, THE BUSINESS OWNERS FACED THE RISK OF TARA:</a:t>
            </a:r>
            <a:endParaRPr lang="en-GB" sz="20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</a:pP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– Transfer the Risk</a:t>
            </a:r>
            <a:endParaRPr lang="en-GB" sz="20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</a:pP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– Accept the Risk</a:t>
            </a:r>
            <a:endParaRPr lang="en-GB" sz="20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</a:pP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– Reject the Risk</a:t>
            </a:r>
            <a:endParaRPr lang="en-GB" sz="2000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</a:pP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– Avoid the Risk</a:t>
            </a:r>
            <a:endParaRPr lang="en-GB" sz="20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6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842096" y="1409699"/>
            <a:ext cx="7374057" cy="63425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latin typeface="Arial Black" panose="020B0A04020102020204" pitchFamily="34" charset="0"/>
              </a:rPr>
              <a:t>ESTIMATING COST &amp; SETTING A </a:t>
            </a:r>
            <a:r>
              <a:rPr lang="en-GB" sz="2400" b="1" dirty="0" smtClean="0">
                <a:latin typeface="Arial Black" panose="020B0A04020102020204" pitchFamily="34" charset="0"/>
              </a:rPr>
              <a:t>PRICE</a:t>
            </a:r>
            <a:endParaRPr lang="en-GB" sz="2400" b="1" dirty="0"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93789" y="2282327"/>
            <a:ext cx="1016059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HOW SHOULD I DECIDE ON MY SELLING PRICE</a:t>
            </a:r>
          </a:p>
          <a:p>
            <a:pPr lvl="0" algn="just"/>
            <a:endParaRPr lang="en-GB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just"/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</a:rPr>
              <a:t>The decision on the selling price is determined by the forces of demand and supply</a:t>
            </a:r>
          </a:p>
          <a:p>
            <a:pPr algn="just"/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</a:rPr>
              <a:t> </a:t>
            </a:r>
          </a:p>
          <a:p>
            <a:pPr lvl="0" algn="just"/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</a:rPr>
              <a:t>How do I work out how much it costs me to make my produce?</a:t>
            </a:r>
            <a:endParaRPr lang="en-GB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672353" y="3281082"/>
            <a:ext cx="416859" cy="3496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670853" y="4531658"/>
            <a:ext cx="416859" cy="3496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16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2213696" y="1171325"/>
            <a:ext cx="7374057" cy="3653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latin typeface="Arial Black" panose="020B0A04020102020204" pitchFamily="34" charset="0"/>
              </a:rPr>
              <a:t>ESTIMATING COST &amp; SETTING A </a:t>
            </a:r>
            <a:r>
              <a:rPr lang="en-GB" sz="2000" b="1" dirty="0" smtClean="0">
                <a:latin typeface="Arial Black" panose="020B0A04020102020204" pitchFamily="34" charset="0"/>
              </a:rPr>
              <a:t>PRICE</a:t>
            </a:r>
            <a:endParaRPr lang="en-GB" sz="2000" b="1" dirty="0"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882058"/>
              </p:ext>
            </p:extLst>
          </p:nvPr>
        </p:nvGraphicFramePr>
        <p:xfrm>
          <a:off x="920062" y="1646386"/>
          <a:ext cx="10536749" cy="2974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206"/>
                <a:gridCol w="1066461"/>
                <a:gridCol w="1276274"/>
                <a:gridCol w="1664702"/>
                <a:gridCol w="1664702"/>
                <a:gridCol w="1664702"/>
                <a:gridCol w="1664702"/>
              </a:tblGrid>
              <a:tr h="12201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</a:tr>
              <a:tr h="30344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 Black" panose="020B0A04020102020204" pitchFamily="34" charset="0"/>
                        </a:rPr>
                        <a:t>EMPLOYEE</a:t>
                      </a:r>
                      <a:endParaRPr lang="en-GB" sz="11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TOTAL HOUR WORKED PER MONTH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TOTAL MONTHLY PAY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HOURS IN PRODUCTION PER MONTH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PAY FOR TIME IN PRODUCTION PER MONTH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HOURS NOT IN PRODUCTION PER MONTH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PAY FOR TIME NOT IN PRODUCTION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</a:tr>
              <a:tr h="61005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600" b="1" dirty="0">
                          <a:effectLst/>
                          <a:latin typeface="Arial Black" panose="020B0A04020102020204" pitchFamily="34" charset="0"/>
                        </a:rPr>
                        <a:t>MRS ABENG BAKIN</a:t>
                      </a:r>
                      <a:endParaRPr lang="en-GB" sz="16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144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N5,000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144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N5,000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-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-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</a:tr>
              <a:tr h="48804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 Black" panose="020B0A04020102020204" pitchFamily="34" charset="0"/>
                        </a:rPr>
                        <a:t>MR. JOHNSON</a:t>
                      </a:r>
                      <a:endParaRPr lang="en-GB" sz="16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144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N1,000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144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N1,000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</a:tr>
              <a:tr h="24402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 Black" panose="020B0A04020102020204" pitchFamily="34" charset="0"/>
                        </a:rPr>
                        <a:t>SELLING</a:t>
                      </a:r>
                      <a:endParaRPr lang="en-GB" sz="16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</a:tr>
              <a:tr h="24402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n-GB" sz="1600" b="1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288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N6,000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144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N5,000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144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N1,000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5" marR="42755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56665" y="4434840"/>
            <a:ext cx="10878670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b="1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LABOUR COST (DLC)	 -    </a:t>
            </a:r>
            <a:r>
              <a:rPr lang="en-GB" b="1" u="sng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PAY FOR TIME IN PRODUCTION </a:t>
            </a:r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=  </a:t>
            </a:r>
            <a:r>
              <a:rPr lang="en-GB" b="1" u="sng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N5,000</a:t>
            </a:r>
            <a:endParaRPr lang="en-GB" sz="1600" b="1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GB" b="1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TOTAL </a:t>
            </a:r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HOURS IN PRODUCTION PER MONTH     144</a:t>
            </a:r>
            <a:endParaRPr lang="en-GB" sz="1600" b="1" dirty="0">
              <a:solidFill>
                <a:schemeClr val="bg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r">
              <a:spcAft>
                <a:spcPts val="800"/>
              </a:spcAft>
            </a:pPr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=  N34.72</a:t>
            </a:r>
            <a:endParaRPr lang="en-GB" sz="1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5509" y="5645867"/>
            <a:ext cx="97401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solidFill>
                  <a:srgbClr val="FF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 Hour taken for making one activity (Puff-Puff) is 3 minutes </a:t>
            </a:r>
            <a:endParaRPr lang="en-GB" sz="1600" dirty="0">
              <a:solidFill>
                <a:srgbClr val="FFFF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solidFill>
                  <a:srgbClr val="FF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dirty="0" err="1" smtClean="0">
                <a:solidFill>
                  <a:srgbClr val="FF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i.e</a:t>
            </a:r>
            <a:r>
              <a:rPr lang="en-GB" dirty="0" smtClean="0">
                <a:solidFill>
                  <a:srgbClr val="FF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dirty="0">
                <a:solidFill>
                  <a:srgbClr val="FF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minutes = 0.05hrs x N34.72  = N1.74</a:t>
            </a:r>
            <a:endParaRPr lang="en-GB" sz="1600" dirty="0">
              <a:solidFill>
                <a:srgbClr val="FFFF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441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 bwMode="gray">
          <a:xfrm>
            <a:off x="785509" y="570985"/>
            <a:ext cx="10805856" cy="4390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  <a:latin typeface="Impact" panose="020B0806030902050204" pitchFamily="34" charset="0"/>
              </a:rPr>
              <a:t>Starting-my-OWN BUSINESS TRAINING 2021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2133014" y="1399925"/>
            <a:ext cx="8651527" cy="6171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latin typeface="Arial Black" panose="020B0A04020102020204" pitchFamily="34" charset="0"/>
              </a:rPr>
              <a:t>COST ESTIMATION </a:t>
            </a:r>
            <a:r>
              <a:rPr lang="en-GB" sz="2800" b="1" dirty="0" smtClean="0">
                <a:latin typeface="Arial Black" panose="020B0A04020102020204" pitchFamily="34" charset="0"/>
              </a:rPr>
              <a:t>SHEET – MATERIALS</a:t>
            </a:r>
            <a:endParaRPr lang="en-GB" sz="2800" dirty="0"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89" y="499819"/>
            <a:ext cx="794254" cy="67150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3557"/>
              </p:ext>
            </p:extLst>
          </p:nvPr>
        </p:nvGraphicFramePr>
        <p:xfrm>
          <a:off x="785509" y="2313412"/>
          <a:ext cx="10523468" cy="2944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6291"/>
                <a:gridCol w="1694329"/>
                <a:gridCol w="1600200"/>
                <a:gridCol w="1531899"/>
                <a:gridCol w="1493690"/>
                <a:gridCol w="2017059"/>
              </a:tblGrid>
              <a:tr h="475859">
                <a:tc gridSpan="6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MATERIALS  -  DMC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9633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DESCRIPTION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BASIC QUANTITY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EXTRA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ALLOWED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NEEDED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COST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PER UNIT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ESTIMATED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TOTAL COST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816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FLOUR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0.05KG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0.01KG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0.05KG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N25/KG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N1.25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816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SUGAR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0.01KG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0.01KG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0.02KG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N20/KG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N0.40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5859">
                <a:tc gridSpan="6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 Black" panose="020B0A04020102020204" pitchFamily="34" charset="0"/>
                        </a:rPr>
                        <a:t>TOTAL MATERIAL COST ESTIMATE (DMC) = N1.65</a:t>
                      </a:r>
                      <a:endParaRPr lang="en-GB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245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1416</TotalTime>
  <Words>690</Words>
  <Application>Microsoft Office PowerPoint</Application>
  <PresentationFormat>Widescreen</PresentationFormat>
  <Paragraphs>251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Impact</vt:lpstr>
      <vt:lpstr>Times New Roman</vt:lpstr>
      <vt:lpstr>Wingdings 3</vt:lpstr>
      <vt:lpstr>Ion Boardroom</vt:lpstr>
      <vt:lpstr>NATIONAL DIRECTORATE OF EMPLOYMENT (NDE)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DIRECTORATE OF EMPLOYMENT (NDE)</dc:title>
  <dc:creator>USER</dc:creator>
  <cp:lastModifiedBy>USER</cp:lastModifiedBy>
  <cp:revision>119</cp:revision>
  <dcterms:created xsi:type="dcterms:W3CDTF">2021-08-21T12:50:20Z</dcterms:created>
  <dcterms:modified xsi:type="dcterms:W3CDTF">2021-09-07T09:26:42Z</dcterms:modified>
</cp:coreProperties>
</file>