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70" r:id="rId9"/>
    <p:sldId id="271" r:id="rId10"/>
    <p:sldId id="269"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7" r:id="rId26"/>
    <p:sldId id="286" r:id="rId27"/>
    <p:sldId id="288" r:id="rId28"/>
    <p:sldId id="289" r:id="rId29"/>
    <p:sldId id="29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showGuides="1">
      <p:cViewPr varScale="1">
        <p:scale>
          <a:sx n="78" d="100"/>
          <a:sy n="78" d="100"/>
        </p:scale>
        <p:origin x="33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7/14/2023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7/14/2023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7/14/2023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7/14/2023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7/14/2023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7/14/2023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7/14/2023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3171" y="1343144"/>
            <a:ext cx="8825658" cy="2677648"/>
          </a:xfrm>
        </p:spPr>
        <p:txBody>
          <a:bodyPr/>
          <a:lstStyle/>
          <a:p>
            <a:pPr algn="ctr"/>
            <a:r>
              <a:rPr lang="en-GB" sz="4000" b="1" dirty="0"/>
              <a:t>NATIONAL DIRECTORATE OF EMPLOYMENT (NDE)</a:t>
            </a:r>
            <a:r>
              <a:rPr lang="en-GB" sz="4800" dirty="0"/>
              <a:t/>
            </a:r>
            <a:br>
              <a:rPr lang="en-GB" sz="4800" dirty="0"/>
            </a:br>
            <a:endParaRPr lang="en-GB" sz="4800" dirty="0"/>
          </a:p>
        </p:txBody>
      </p:sp>
      <p:sp>
        <p:nvSpPr>
          <p:cNvPr id="3" name="Subtitle 2"/>
          <p:cNvSpPr>
            <a:spLocks noGrp="1"/>
          </p:cNvSpPr>
          <p:nvPr>
            <p:ph type="subTitle" idx="1"/>
          </p:nvPr>
        </p:nvSpPr>
        <p:spPr>
          <a:xfrm>
            <a:off x="1683171" y="3236992"/>
            <a:ext cx="8825658" cy="861420"/>
          </a:xfrm>
        </p:spPr>
        <p:txBody>
          <a:bodyPr>
            <a:normAutofit/>
          </a:bodyPr>
          <a:lstStyle/>
          <a:p>
            <a:pPr algn="ctr"/>
            <a:r>
              <a:rPr lang="en-GB" sz="2800" b="1" dirty="0"/>
              <a:t>CROSS RIVER STATE</a:t>
            </a:r>
            <a:endParaRPr lang="en-GB" sz="2800" dirty="0"/>
          </a:p>
          <a:p>
            <a:pPr algn="ctr"/>
            <a:endParaRPr lang="en-GB" sz="2800"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193291" y="618871"/>
            <a:ext cx="1238885" cy="1238885"/>
          </a:xfrm>
          <a:prstGeom prst="rect">
            <a:avLst/>
          </a:prstGeom>
        </p:spPr>
      </p:pic>
      <p:sp>
        <p:nvSpPr>
          <p:cNvPr id="6" name="Subtitle 2"/>
          <p:cNvSpPr txBox="1">
            <a:spLocks/>
          </p:cNvSpPr>
          <p:nvPr/>
        </p:nvSpPr>
        <p:spPr bwMode="gray">
          <a:xfrm>
            <a:off x="1325680" y="4868698"/>
            <a:ext cx="9540640" cy="675695"/>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4000" dirty="0" smtClean="0">
                <a:solidFill>
                  <a:srgbClr val="FFFF00"/>
                </a:solidFill>
                <a:latin typeface="Impact" panose="020B0806030902050204" pitchFamily="34" charset="0"/>
              </a:rPr>
              <a:t>Starting-my-OWN </a:t>
            </a:r>
            <a:r>
              <a:rPr lang="en-GB" sz="4000" dirty="0">
                <a:solidFill>
                  <a:srgbClr val="FFFF00"/>
                </a:solidFill>
                <a:latin typeface="Impact" panose="020B0806030902050204" pitchFamily="34" charset="0"/>
              </a:rPr>
              <a:t>BUSINESS </a:t>
            </a:r>
            <a:r>
              <a:rPr lang="en-GB" sz="4000" dirty="0" smtClean="0">
                <a:solidFill>
                  <a:srgbClr val="FFFF00"/>
                </a:solidFill>
                <a:latin typeface="Impact" panose="020B0806030902050204" pitchFamily="34" charset="0"/>
              </a:rPr>
              <a:t> </a:t>
            </a:r>
          </a:p>
          <a:p>
            <a:pPr algn="ctr"/>
            <a:r>
              <a:rPr lang="en-GB" sz="4000" dirty="0" smtClean="0">
                <a:solidFill>
                  <a:srgbClr val="FFFF00"/>
                </a:solidFill>
                <a:latin typeface="Impact" panose="020B0806030902050204" pitchFamily="34" charset="0"/>
              </a:rPr>
              <a:t>TRAINING </a:t>
            </a:r>
            <a:r>
              <a:rPr lang="en-GB" sz="4000" dirty="0" smtClean="0">
                <a:solidFill>
                  <a:srgbClr val="FFFF00"/>
                </a:solidFill>
                <a:latin typeface="Impact" panose="020B0806030902050204" pitchFamily="34" charset="0"/>
              </a:rPr>
              <a:t>2023</a:t>
            </a:r>
            <a:endParaRPr lang="en-GB" sz="4000" dirty="0">
              <a:solidFill>
                <a:srgbClr val="FFFF00"/>
              </a:solidFill>
              <a:latin typeface="Impact" panose="020B0806030902050204" pitchFamily="34" charset="0"/>
            </a:endParaRPr>
          </a:p>
        </p:txBody>
      </p:sp>
      <p:sp>
        <p:nvSpPr>
          <p:cNvPr id="7" name="Subtitle 2"/>
          <p:cNvSpPr txBox="1">
            <a:spLocks/>
          </p:cNvSpPr>
          <p:nvPr/>
        </p:nvSpPr>
        <p:spPr bwMode="gray">
          <a:xfrm>
            <a:off x="1489113" y="3781211"/>
            <a:ext cx="9539216" cy="1087487"/>
          </a:xfrm>
          <a:prstGeom prst="rect">
            <a:avLst/>
          </a:prstGeom>
          <a:solidFill>
            <a:schemeClr val="bg1"/>
          </a:solidFill>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800" b="1" dirty="0" smtClean="0">
                <a:solidFill>
                  <a:schemeClr val="tx1"/>
                </a:solidFill>
                <a:latin typeface="Arial Black" panose="020B0A04020102020204" pitchFamily="34" charset="0"/>
              </a:rPr>
              <a:t>NYSC SKILLS ACQUISITION AND</a:t>
            </a:r>
          </a:p>
          <a:p>
            <a:pPr algn="ctr"/>
            <a:r>
              <a:rPr lang="en-GB" sz="2800" b="1" dirty="0" smtClean="0">
                <a:solidFill>
                  <a:schemeClr val="tx1"/>
                </a:solidFill>
                <a:latin typeface="Arial Black" panose="020B0A04020102020204" pitchFamily="34" charset="0"/>
              </a:rPr>
              <a:t> ENTERPRENUERSHIP DEVELOPMENT</a:t>
            </a:r>
            <a:endParaRPr lang="en-GB" sz="2800"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404742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3" name="TextBox 2"/>
          <p:cNvSpPr txBox="1"/>
          <p:nvPr/>
        </p:nvSpPr>
        <p:spPr>
          <a:xfrm>
            <a:off x="1590916" y="2694298"/>
            <a:ext cx="8052204" cy="1938992"/>
          </a:xfrm>
          <a:prstGeom prst="rect">
            <a:avLst/>
          </a:prstGeom>
          <a:noFill/>
        </p:spPr>
        <p:txBody>
          <a:bodyPr wrap="none" rtlCol="0">
            <a:spAutoFit/>
          </a:bodyPr>
          <a:lstStyle/>
          <a:p>
            <a:pPr algn="ctr"/>
            <a:r>
              <a:rPr lang="en-GB" sz="4000" dirty="0" smtClean="0">
                <a:solidFill>
                  <a:srgbClr val="FF0000"/>
                </a:solidFill>
                <a:latin typeface="Arial Black" panose="020B0A04020102020204" pitchFamily="34" charset="0"/>
              </a:rPr>
              <a:t>NEXT &gt;&gt;&gt;&gt;&gt;&gt;&gt;&gt;&gt;&gt; </a:t>
            </a:r>
          </a:p>
          <a:p>
            <a:pPr algn="ctr"/>
            <a:r>
              <a:rPr lang="en-GB" sz="4000" dirty="0" smtClean="0">
                <a:solidFill>
                  <a:schemeClr val="bg1"/>
                </a:solidFill>
                <a:latin typeface="Arial Black" panose="020B0A04020102020204" pitchFamily="34" charset="0"/>
              </a:rPr>
              <a:t>DEVELOPING </a:t>
            </a:r>
          </a:p>
          <a:p>
            <a:r>
              <a:rPr lang="en-GB" sz="4000" dirty="0" smtClean="0">
                <a:solidFill>
                  <a:schemeClr val="bg1"/>
                </a:solidFill>
                <a:latin typeface="Arial Black" panose="020B0A04020102020204" pitchFamily="34" charset="0"/>
              </a:rPr>
              <a:t>ENTREPRENEURIAL SKILLS</a:t>
            </a:r>
            <a:endParaRPr lang="en-GB" sz="40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338683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506095"/>
            <a:ext cx="10975655" cy="3031599"/>
          </a:xfrm>
          <a:prstGeom prst="rect">
            <a:avLst/>
          </a:prstGeom>
          <a:noFill/>
        </p:spPr>
        <p:txBody>
          <a:bodyPr wrap="square" rtlCol="0">
            <a:spAutoFit/>
          </a:bodyPr>
          <a:lstStyle/>
          <a:p>
            <a:pPr>
              <a:spcAft>
                <a:spcPts val="1800"/>
              </a:spcAft>
            </a:pPr>
            <a:r>
              <a:rPr lang="en-GB" sz="2000" dirty="0" smtClean="0">
                <a:solidFill>
                  <a:srgbClr val="FFC000"/>
                </a:solidFill>
                <a:latin typeface="Arial Black" panose="020B0A04020102020204" pitchFamily="34" charset="0"/>
              </a:rPr>
              <a:t>WHAT MAKE A GOOD MANAGER?</a:t>
            </a:r>
          </a:p>
          <a:p>
            <a:pPr>
              <a:spcAft>
                <a:spcPts val="1800"/>
              </a:spcAft>
            </a:pPr>
            <a:r>
              <a:rPr lang="en-GB" dirty="0" smtClean="0">
                <a:solidFill>
                  <a:schemeClr val="bg1"/>
                </a:solidFill>
                <a:latin typeface="Arial Black" panose="020B0A04020102020204" pitchFamily="34" charset="0"/>
              </a:rPr>
              <a:t>MANAGEMENT IS THE PROCESS OF PLANNING, ORGANISING AND CONTROLLING THE MATERIAL, FINANCIAL HUMAN AND INFRASTRUCTURAL RESOURCES OF AN ORGANISATION SO AS TO ACHIEVE THE PRIMARY GOAL OF THE ORGANISATION</a:t>
            </a:r>
          </a:p>
          <a:p>
            <a:pPr>
              <a:spcAft>
                <a:spcPts val="1800"/>
              </a:spcAft>
            </a:pPr>
            <a:r>
              <a:rPr lang="en-GB" dirty="0" smtClean="0">
                <a:solidFill>
                  <a:schemeClr val="bg1"/>
                </a:solidFill>
                <a:latin typeface="Arial Black" panose="020B0A04020102020204" pitchFamily="34" charset="0"/>
              </a:rPr>
              <a:t>A GOOD MANAGER ACHIEVES A HARDWORKING, PRODUCTIVE AND EFFECTIVE WORK FORCE THAT SHOWS IT PERFORMANCE. </a:t>
            </a:r>
          </a:p>
          <a:p>
            <a:pPr>
              <a:spcAft>
                <a:spcPts val="1800"/>
              </a:spcAft>
            </a:pPr>
            <a:r>
              <a:rPr lang="en-GB" dirty="0" smtClean="0">
                <a:solidFill>
                  <a:schemeClr val="bg1"/>
                </a:solidFill>
                <a:latin typeface="Arial Black" panose="020B0A04020102020204" pitchFamily="34" charset="0"/>
              </a:rPr>
              <a:t>A GOOD MANAGER ATTRACT EXCEPTIONAL PROFIT TO STAFF; MAKE ORGANISATION PREFER EMPLOYERS HELP TO INCREASE OUTPUT AND REDUCE COST ADDED </a:t>
            </a:r>
            <a:endParaRPr lang="en-GB" dirty="0">
              <a:solidFill>
                <a:schemeClr val="bg1"/>
              </a:solidFill>
              <a:latin typeface="Arial Black" panose="020B0A04020102020204" pitchFamily="34" charset="0"/>
            </a:endParaRPr>
          </a:p>
        </p:txBody>
      </p:sp>
      <p:sp>
        <p:nvSpPr>
          <p:cNvPr id="16" name="Oval 15"/>
          <p:cNvSpPr/>
          <p:nvPr/>
        </p:nvSpPr>
        <p:spPr>
          <a:xfrm>
            <a:off x="558105" y="3207029"/>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523381" y="497970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533522" y="421870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3004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506095"/>
            <a:ext cx="10975655" cy="3770263"/>
          </a:xfrm>
          <a:prstGeom prst="rect">
            <a:avLst/>
          </a:prstGeom>
          <a:noFill/>
        </p:spPr>
        <p:txBody>
          <a:bodyPr wrap="square" rtlCol="0">
            <a:spAutoFit/>
          </a:bodyPr>
          <a:lstStyle/>
          <a:p>
            <a:pPr>
              <a:spcAft>
                <a:spcPts val="1800"/>
              </a:spcAft>
            </a:pPr>
            <a:r>
              <a:rPr lang="en-GB" sz="2000" dirty="0" smtClean="0">
                <a:solidFill>
                  <a:srgbClr val="FFC000"/>
                </a:solidFill>
                <a:latin typeface="Arial Black" panose="020B0A04020102020204" pitchFamily="34" charset="0"/>
              </a:rPr>
              <a:t>WHAT VISION</a:t>
            </a:r>
          </a:p>
          <a:p>
            <a:pPr>
              <a:spcAft>
                <a:spcPts val="1800"/>
              </a:spcAft>
            </a:pPr>
            <a:r>
              <a:rPr lang="en-GB" dirty="0" smtClean="0">
                <a:solidFill>
                  <a:schemeClr val="bg1"/>
                </a:solidFill>
                <a:latin typeface="Arial Black" panose="020B0A04020102020204" pitchFamily="34" charset="0"/>
              </a:rPr>
              <a:t>VISION IS THE ABILITY TO THINK ABOUT OR PLAN THE FUTURE WITH WISDOM.  IN PLANNING IT’S A CLEAR DIRECTION OF WHERE THE BUSINESS IS AND WHERE IT WANT TO BE IN FURTURE</a:t>
            </a:r>
          </a:p>
          <a:p>
            <a:pPr>
              <a:spcAft>
                <a:spcPts val="1800"/>
              </a:spcAft>
            </a:pPr>
            <a:r>
              <a:rPr lang="en-GB" dirty="0" smtClean="0">
                <a:solidFill>
                  <a:srgbClr val="FFC000"/>
                </a:solidFill>
                <a:latin typeface="Arial Black" panose="020B0A04020102020204" pitchFamily="34" charset="0"/>
              </a:rPr>
              <a:t>WHAT ARE THE ADVANTAGES OF PLANNING</a:t>
            </a:r>
          </a:p>
          <a:p>
            <a:pPr>
              <a:spcAft>
                <a:spcPts val="1800"/>
              </a:spcAft>
            </a:pPr>
            <a:r>
              <a:rPr lang="en-GB" dirty="0" smtClean="0">
                <a:solidFill>
                  <a:schemeClr val="bg1"/>
                </a:solidFill>
                <a:latin typeface="Arial Black" panose="020B0A04020102020204" pitchFamily="34" charset="0"/>
              </a:rPr>
              <a:t>PLANNING HELPS IN REDUCING UNCERTAINTIES OF THE FUTURE</a:t>
            </a:r>
          </a:p>
          <a:p>
            <a:pPr>
              <a:spcAft>
                <a:spcPts val="1800"/>
              </a:spcAft>
            </a:pPr>
            <a:r>
              <a:rPr lang="en-GB" dirty="0" smtClean="0">
                <a:solidFill>
                  <a:schemeClr val="bg1"/>
                </a:solidFill>
                <a:latin typeface="Arial Black" panose="020B0A04020102020204" pitchFamily="34" charset="0"/>
              </a:rPr>
              <a:t>IT INVOLVES ANTICIPATION OF FUTURE EVENT LIKE: PROBLEMS SOLVING AND DECISION MAKING</a:t>
            </a:r>
          </a:p>
          <a:p>
            <a:pPr>
              <a:spcAft>
                <a:spcPts val="1800"/>
              </a:spcAft>
            </a:pPr>
            <a:r>
              <a:rPr lang="en-GB" dirty="0" smtClean="0">
                <a:solidFill>
                  <a:schemeClr val="bg1"/>
                </a:solidFill>
                <a:latin typeface="Arial Black" panose="020B0A04020102020204" pitchFamily="34" charset="0"/>
              </a:rPr>
              <a:t>SETTING OF TIMETABLES (</a:t>
            </a:r>
            <a:r>
              <a:rPr lang="en-GB" dirty="0" err="1" smtClean="0">
                <a:solidFill>
                  <a:schemeClr val="bg1"/>
                </a:solidFill>
                <a:latin typeface="Arial Black" panose="020B0A04020102020204" pitchFamily="34" charset="0"/>
              </a:rPr>
              <a:t>E.g</a:t>
            </a:r>
            <a:r>
              <a:rPr lang="en-GB" dirty="0" smtClean="0">
                <a:solidFill>
                  <a:schemeClr val="bg1"/>
                </a:solidFill>
                <a:latin typeface="Arial Black" panose="020B0A04020102020204" pitchFamily="34" charset="0"/>
              </a:rPr>
              <a:t> Companies)</a:t>
            </a:r>
            <a:endParaRPr lang="en-GB" dirty="0">
              <a:solidFill>
                <a:schemeClr val="bg1"/>
              </a:solidFill>
              <a:latin typeface="Arial Black" panose="020B0A04020102020204" pitchFamily="34" charset="0"/>
            </a:endParaRPr>
          </a:p>
        </p:txBody>
      </p:sp>
      <p:sp>
        <p:nvSpPr>
          <p:cNvPr id="16" name="Oval 15"/>
          <p:cNvSpPr/>
          <p:nvPr/>
        </p:nvSpPr>
        <p:spPr>
          <a:xfrm>
            <a:off x="558105" y="3207029"/>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558105" y="5188046"/>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558105" y="4644035"/>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543437" y="5997346"/>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02816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506095"/>
            <a:ext cx="10975655" cy="1892826"/>
          </a:xfrm>
          <a:prstGeom prst="rect">
            <a:avLst/>
          </a:prstGeom>
          <a:noFill/>
        </p:spPr>
        <p:txBody>
          <a:bodyPr wrap="square" rtlCol="0">
            <a:spAutoFit/>
          </a:bodyPr>
          <a:lstStyle/>
          <a:p>
            <a:pPr>
              <a:spcAft>
                <a:spcPts val="1800"/>
              </a:spcAft>
            </a:pPr>
            <a:r>
              <a:rPr lang="en-GB" dirty="0" smtClean="0">
                <a:solidFill>
                  <a:srgbClr val="FFC000"/>
                </a:solidFill>
                <a:latin typeface="Arial Black" panose="020B0A04020102020204" pitchFamily="34" charset="0"/>
              </a:rPr>
              <a:t>&gt;&gt;&gt;&gt;&gt;&gt;WHAT ARE THE ADVANTAGES OF PLANNING</a:t>
            </a:r>
          </a:p>
          <a:p>
            <a:pPr>
              <a:spcAft>
                <a:spcPts val="1800"/>
              </a:spcAft>
            </a:pPr>
            <a:r>
              <a:rPr lang="en-GB" dirty="0" smtClean="0">
                <a:solidFill>
                  <a:schemeClr val="bg1"/>
                </a:solidFill>
                <a:latin typeface="Arial Black" panose="020B0A04020102020204" pitchFamily="34" charset="0"/>
              </a:rPr>
              <a:t>DECIDING ON THE METHOD TO USED</a:t>
            </a:r>
          </a:p>
          <a:p>
            <a:pPr>
              <a:spcAft>
                <a:spcPts val="1800"/>
              </a:spcAft>
            </a:pPr>
            <a:r>
              <a:rPr lang="en-GB" dirty="0" smtClean="0">
                <a:solidFill>
                  <a:schemeClr val="bg1"/>
                </a:solidFill>
                <a:latin typeface="Arial Black" panose="020B0A04020102020204" pitchFamily="34" charset="0"/>
              </a:rPr>
              <a:t>DECIDING ON THE PEOPLE TO BE INVOLVED</a:t>
            </a:r>
          </a:p>
          <a:p>
            <a:pPr>
              <a:spcAft>
                <a:spcPts val="1800"/>
              </a:spcAft>
            </a:pPr>
            <a:r>
              <a:rPr lang="en-GB" dirty="0" smtClean="0">
                <a:solidFill>
                  <a:schemeClr val="bg1"/>
                </a:solidFill>
                <a:latin typeface="Arial Black" panose="020B0A04020102020204" pitchFamily="34" charset="0"/>
              </a:rPr>
              <a:t>DECIDING ON THE EQUIPMENT AND MATERIALS TO USED</a:t>
            </a:r>
            <a:endParaRPr lang="en-GB" dirty="0">
              <a:solidFill>
                <a:schemeClr val="bg1"/>
              </a:solidFill>
              <a:latin typeface="Arial Black" panose="020B0A04020102020204" pitchFamily="34" charset="0"/>
            </a:endParaRPr>
          </a:p>
        </p:txBody>
      </p:sp>
      <p:sp>
        <p:nvSpPr>
          <p:cNvPr id="16" name="Oval 15"/>
          <p:cNvSpPr/>
          <p:nvPr/>
        </p:nvSpPr>
        <p:spPr>
          <a:xfrm>
            <a:off x="558105" y="3068133"/>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587104" y="4075050"/>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572605" y="355605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11612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506095"/>
            <a:ext cx="10975655" cy="3893374"/>
          </a:xfrm>
          <a:prstGeom prst="rect">
            <a:avLst/>
          </a:prstGeom>
          <a:noFill/>
        </p:spPr>
        <p:txBody>
          <a:bodyPr wrap="square" rtlCol="0">
            <a:spAutoFit/>
          </a:bodyPr>
          <a:lstStyle/>
          <a:p>
            <a:pPr>
              <a:spcAft>
                <a:spcPts val="1800"/>
              </a:spcAft>
            </a:pPr>
            <a:r>
              <a:rPr lang="en-GB" sz="2400" dirty="0" smtClean="0">
                <a:solidFill>
                  <a:srgbClr val="FFC000"/>
                </a:solidFill>
                <a:latin typeface="Arial Black" panose="020B0A04020102020204" pitchFamily="34" charset="0"/>
              </a:rPr>
              <a:t>WHAT IS GOAL? THINK OF AN EXAMPLE. TO WORK TOWARDS THAT GOAL WHAT SMALL STEPS WOULD YOU TAKE?</a:t>
            </a:r>
          </a:p>
          <a:p>
            <a:pPr algn="ctr">
              <a:spcAft>
                <a:spcPts val="600"/>
              </a:spcAft>
            </a:pPr>
            <a:r>
              <a:rPr lang="en-GB" sz="2400" dirty="0" smtClean="0">
                <a:solidFill>
                  <a:schemeClr val="bg1"/>
                </a:solidFill>
                <a:latin typeface="Arial Black" panose="020B0A04020102020204" pitchFamily="34" charset="0"/>
              </a:rPr>
              <a:t>GOAL IS A RESULT THAT ONE IS ATTEMPTING TO ACHIEVE</a:t>
            </a:r>
          </a:p>
          <a:p>
            <a:pPr>
              <a:spcAft>
                <a:spcPts val="600"/>
              </a:spcAft>
            </a:pPr>
            <a:r>
              <a:rPr lang="en-GB" sz="2400" dirty="0">
                <a:solidFill>
                  <a:srgbClr val="FFC000"/>
                </a:solidFill>
                <a:latin typeface="Arial Black" panose="020B0A04020102020204" pitchFamily="34" charset="0"/>
              </a:rPr>
              <a:t>STEPS</a:t>
            </a:r>
          </a:p>
          <a:p>
            <a:pPr marL="342900" indent="-342900">
              <a:buAutoNum type="arabicPeriod"/>
            </a:pPr>
            <a:r>
              <a:rPr lang="en-GB" dirty="0" smtClean="0">
                <a:solidFill>
                  <a:schemeClr val="bg1"/>
                </a:solidFill>
                <a:latin typeface="Arial Black" panose="020B0A04020102020204" pitchFamily="34" charset="0"/>
              </a:rPr>
              <a:t>WRITE DOWN YOUR GOALS ON A PIECE OF PAPER</a:t>
            </a:r>
          </a:p>
          <a:p>
            <a:pPr marL="342900" indent="-342900">
              <a:buAutoNum type="arabicPeriod"/>
            </a:pPr>
            <a:r>
              <a:rPr lang="en-GB" dirty="0" smtClean="0">
                <a:solidFill>
                  <a:schemeClr val="bg1"/>
                </a:solidFill>
                <a:latin typeface="Arial Black" panose="020B0A04020102020204" pitchFamily="34" charset="0"/>
              </a:rPr>
              <a:t>SET A DEADLINE</a:t>
            </a:r>
          </a:p>
          <a:p>
            <a:pPr marL="342900" indent="-342900">
              <a:buAutoNum type="arabicPeriod"/>
            </a:pPr>
            <a:r>
              <a:rPr lang="en-GB" dirty="0" smtClean="0">
                <a:solidFill>
                  <a:schemeClr val="bg1"/>
                </a:solidFill>
                <a:latin typeface="Arial Black" panose="020B0A04020102020204" pitchFamily="34" charset="0"/>
              </a:rPr>
              <a:t>WORK ON YOUR MIND SET</a:t>
            </a:r>
          </a:p>
          <a:p>
            <a:pPr marL="342900" indent="-342900">
              <a:buAutoNum type="arabicPeriod"/>
            </a:pPr>
            <a:r>
              <a:rPr lang="en-GB" dirty="0" smtClean="0">
                <a:solidFill>
                  <a:schemeClr val="bg1"/>
                </a:solidFill>
                <a:latin typeface="Arial Black" panose="020B0A04020102020204" pitchFamily="34" charset="0"/>
              </a:rPr>
              <a:t>DEVELOP THE FIRST STEP</a:t>
            </a:r>
          </a:p>
          <a:p>
            <a:pPr marL="342900" indent="-342900">
              <a:buAutoNum type="arabicPeriod"/>
            </a:pPr>
            <a:r>
              <a:rPr lang="en-GB" dirty="0" smtClean="0">
                <a:solidFill>
                  <a:schemeClr val="bg1"/>
                </a:solidFill>
                <a:latin typeface="Arial Black" panose="020B0A04020102020204" pitchFamily="34" charset="0"/>
              </a:rPr>
              <a:t>TAKE YOUR FIRST STEP</a:t>
            </a:r>
          </a:p>
          <a:p>
            <a:pPr marL="342900" indent="-342900">
              <a:buAutoNum type="arabicPeriod"/>
            </a:pPr>
            <a:r>
              <a:rPr lang="en-GB" dirty="0" smtClean="0">
                <a:solidFill>
                  <a:schemeClr val="bg1"/>
                </a:solidFill>
                <a:latin typeface="Arial Black" panose="020B0A04020102020204" pitchFamily="34" charset="0"/>
              </a:rPr>
              <a:t>CONTIUE TO COMPLETION</a:t>
            </a:r>
          </a:p>
          <a:p>
            <a:pPr marL="342900" indent="-342900">
              <a:buAutoNum type="arabicPeriod"/>
            </a:pPr>
            <a:r>
              <a:rPr lang="en-GB" dirty="0" smtClean="0">
                <a:solidFill>
                  <a:schemeClr val="bg1"/>
                </a:solidFill>
                <a:latin typeface="Arial Black" panose="020B0A04020102020204" pitchFamily="34" charset="0"/>
              </a:rPr>
              <a:t>REWARD YOURSELF</a:t>
            </a:r>
            <a:endParaRPr lang="en-GB" dirty="0">
              <a:solidFill>
                <a:schemeClr val="bg1"/>
              </a:solidFill>
              <a:latin typeface="Arial Black" panose="020B0A04020102020204" pitchFamily="34" charset="0"/>
            </a:endParaRPr>
          </a:p>
        </p:txBody>
      </p:sp>
      <p:sp>
        <p:nvSpPr>
          <p:cNvPr id="37" name="Oval 36"/>
          <p:cNvSpPr/>
          <p:nvPr/>
        </p:nvSpPr>
        <p:spPr>
          <a:xfrm>
            <a:off x="587104" y="3947728"/>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55256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506095"/>
            <a:ext cx="10975655" cy="3847207"/>
          </a:xfrm>
          <a:prstGeom prst="rect">
            <a:avLst/>
          </a:prstGeom>
          <a:noFill/>
        </p:spPr>
        <p:txBody>
          <a:bodyPr wrap="square" rtlCol="0">
            <a:spAutoFit/>
          </a:bodyPr>
          <a:lstStyle/>
          <a:p>
            <a:pPr>
              <a:spcAft>
                <a:spcPts val="1800"/>
              </a:spcAft>
            </a:pPr>
            <a:r>
              <a:rPr lang="en-GB" sz="2800" dirty="0" smtClean="0">
                <a:solidFill>
                  <a:srgbClr val="FFC000"/>
                </a:solidFill>
                <a:latin typeface="Arial Black" panose="020B0A04020102020204" pitchFamily="34" charset="0"/>
              </a:rPr>
              <a:t>COMMUNICATION</a:t>
            </a:r>
          </a:p>
          <a:p>
            <a:pPr>
              <a:spcAft>
                <a:spcPts val="1800"/>
              </a:spcAft>
            </a:pPr>
            <a:r>
              <a:rPr lang="en-GB" dirty="0" smtClean="0">
                <a:solidFill>
                  <a:schemeClr val="bg1"/>
                </a:solidFill>
                <a:latin typeface="Arial Black" panose="020B0A04020102020204" pitchFamily="34" charset="0"/>
              </a:rPr>
              <a:t>AS AN ENTREPRENUER WHAT ARE THE CHARACTERISTICS OF GOOD COMMUNICATION WITH CLIENTS? </a:t>
            </a:r>
            <a:endParaRPr lang="en-GB" dirty="0">
              <a:solidFill>
                <a:schemeClr val="bg1"/>
              </a:solidFill>
              <a:latin typeface="Arial Black" panose="020B0A04020102020204" pitchFamily="34" charset="0"/>
            </a:endParaRPr>
          </a:p>
          <a:p>
            <a:pPr>
              <a:spcAft>
                <a:spcPts val="1800"/>
              </a:spcAft>
            </a:pPr>
            <a:r>
              <a:rPr lang="en-GB" dirty="0" smtClean="0">
                <a:solidFill>
                  <a:schemeClr val="bg1"/>
                </a:solidFill>
                <a:latin typeface="Arial Black" panose="020B0A04020102020204" pitchFamily="34" charset="0"/>
              </a:rPr>
              <a:t>BY SPEAKING</a:t>
            </a:r>
          </a:p>
          <a:p>
            <a:pPr>
              <a:spcAft>
                <a:spcPts val="1800"/>
              </a:spcAft>
            </a:pPr>
            <a:r>
              <a:rPr lang="en-GB" dirty="0" smtClean="0">
                <a:solidFill>
                  <a:schemeClr val="bg1"/>
                </a:solidFill>
                <a:latin typeface="Arial Black" panose="020B0A04020102020204" pitchFamily="34" charset="0"/>
              </a:rPr>
              <a:t>WRITING</a:t>
            </a:r>
          </a:p>
          <a:p>
            <a:pPr>
              <a:spcAft>
                <a:spcPts val="1800"/>
              </a:spcAft>
            </a:pPr>
            <a:r>
              <a:rPr lang="en-GB" dirty="0" smtClean="0">
                <a:solidFill>
                  <a:schemeClr val="bg1"/>
                </a:solidFill>
                <a:latin typeface="Arial Black" panose="020B0A04020102020204" pitchFamily="34" charset="0"/>
              </a:rPr>
              <a:t>OR USING SOME OTHER MEDIA SYMBOLS AND SIGNS</a:t>
            </a:r>
          </a:p>
          <a:p>
            <a:pPr algn="ctr">
              <a:spcAft>
                <a:spcPts val="1800"/>
              </a:spcAft>
            </a:pPr>
            <a:r>
              <a:rPr lang="en-GB" dirty="0" smtClean="0">
                <a:solidFill>
                  <a:srgbClr val="FFC000"/>
                </a:solidFill>
                <a:latin typeface="Arial Black" panose="020B0A04020102020204" pitchFamily="34" charset="0"/>
              </a:rPr>
              <a:t>&gt;&gt;&gt;&gt;&gt;&gt;&gt;SEE NEXT SLIDE</a:t>
            </a:r>
            <a:endParaRPr lang="en-GB" dirty="0">
              <a:solidFill>
                <a:srgbClr val="FFC000"/>
              </a:solidFill>
              <a:latin typeface="Arial Black" panose="020B0A04020102020204" pitchFamily="34" charset="0"/>
            </a:endParaRPr>
          </a:p>
          <a:p>
            <a:pPr algn="ctr">
              <a:spcAft>
                <a:spcPts val="1800"/>
              </a:spcAft>
            </a:pPr>
            <a:endParaRPr lang="en-GB" dirty="0" smtClean="0">
              <a:solidFill>
                <a:schemeClr val="bg1"/>
              </a:solidFill>
              <a:latin typeface="Arial Black" panose="020B0A04020102020204" pitchFamily="34" charset="0"/>
            </a:endParaRPr>
          </a:p>
        </p:txBody>
      </p:sp>
      <p:sp>
        <p:nvSpPr>
          <p:cNvPr id="37" name="Oval 36"/>
          <p:cNvSpPr/>
          <p:nvPr/>
        </p:nvSpPr>
        <p:spPr>
          <a:xfrm>
            <a:off x="587104" y="4075050"/>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562038" y="456118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587104" y="502707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19030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506095"/>
            <a:ext cx="10975655" cy="3772828"/>
          </a:xfrm>
          <a:prstGeom prst="rect">
            <a:avLst/>
          </a:prstGeom>
          <a:noFill/>
        </p:spPr>
        <p:txBody>
          <a:bodyPr wrap="square" rtlCol="0">
            <a:spAutoFit/>
          </a:bodyPr>
          <a:lstStyle/>
          <a:p>
            <a:pPr>
              <a:spcAft>
                <a:spcPts val="500"/>
              </a:spcAft>
            </a:pPr>
            <a:r>
              <a:rPr lang="en-GB" sz="2000" dirty="0" smtClean="0">
                <a:solidFill>
                  <a:srgbClr val="FFC000"/>
                </a:solidFill>
                <a:latin typeface="Arial Black" panose="020B0A04020102020204" pitchFamily="34" charset="0"/>
              </a:rPr>
              <a:t>COMMUNICATION: </a:t>
            </a:r>
            <a:r>
              <a:rPr lang="en-GB" dirty="0">
                <a:solidFill>
                  <a:schemeClr val="bg1"/>
                </a:solidFill>
                <a:latin typeface="Arial Black" panose="020B0A04020102020204" pitchFamily="34" charset="0"/>
              </a:rPr>
              <a:t>CHARACTERISTICS </a:t>
            </a:r>
            <a:r>
              <a:rPr lang="en-GB" dirty="0">
                <a:solidFill>
                  <a:schemeClr val="bg1"/>
                </a:solidFill>
                <a:latin typeface="Arial Black" panose="020B0A04020102020204" pitchFamily="34" charset="0"/>
              </a:rPr>
              <a:t>OF GOOD COMMUNICATION WITH CLIENTS? </a:t>
            </a:r>
          </a:p>
          <a:p>
            <a:pPr>
              <a:spcAft>
                <a:spcPts val="600"/>
              </a:spcAft>
            </a:pPr>
            <a:endParaRPr lang="en-GB" dirty="0" smtClean="0">
              <a:solidFill>
                <a:schemeClr val="bg1"/>
              </a:solidFill>
              <a:latin typeface="Arial Black" panose="020B0A04020102020204" pitchFamily="34" charset="0"/>
            </a:endParaRPr>
          </a:p>
          <a:p>
            <a:pPr marL="342900" indent="-342900">
              <a:spcAft>
                <a:spcPts val="600"/>
              </a:spcAft>
              <a:buAutoNum type="arabicPeriod"/>
            </a:pPr>
            <a:r>
              <a:rPr lang="en-GB" sz="2400" dirty="0" smtClean="0">
                <a:solidFill>
                  <a:schemeClr val="bg1"/>
                </a:solidFill>
                <a:latin typeface="Arial Black" panose="020B0A04020102020204" pitchFamily="34" charset="0"/>
              </a:rPr>
              <a:t>There must be a minimum number of two person</a:t>
            </a:r>
          </a:p>
          <a:p>
            <a:pPr marL="342900" indent="-342900">
              <a:spcAft>
                <a:spcPts val="600"/>
              </a:spcAft>
              <a:buAutoNum type="arabicPeriod"/>
            </a:pPr>
            <a:r>
              <a:rPr lang="en-GB" sz="2400" dirty="0" smtClean="0">
                <a:solidFill>
                  <a:schemeClr val="bg1"/>
                </a:solidFill>
                <a:latin typeface="Arial Black" panose="020B0A04020102020204" pitchFamily="34" charset="0"/>
              </a:rPr>
              <a:t>There must be exchanging of ideals</a:t>
            </a:r>
          </a:p>
          <a:p>
            <a:pPr marL="342900" indent="-342900">
              <a:spcAft>
                <a:spcPts val="600"/>
              </a:spcAft>
              <a:buAutoNum type="arabicPeriod"/>
            </a:pPr>
            <a:r>
              <a:rPr lang="en-GB" sz="2400" dirty="0" smtClean="0">
                <a:solidFill>
                  <a:schemeClr val="bg1"/>
                </a:solidFill>
                <a:latin typeface="Arial Black" panose="020B0A04020102020204" pitchFamily="34" charset="0"/>
              </a:rPr>
              <a:t>There must be mutual understanding</a:t>
            </a:r>
          </a:p>
          <a:p>
            <a:pPr marL="342900" indent="-342900">
              <a:spcAft>
                <a:spcPts val="600"/>
              </a:spcAft>
              <a:buAutoNum type="arabicPeriod"/>
            </a:pPr>
            <a:r>
              <a:rPr lang="en-GB" sz="2400" dirty="0" smtClean="0">
                <a:solidFill>
                  <a:schemeClr val="bg1"/>
                </a:solidFill>
                <a:latin typeface="Arial Black" panose="020B0A04020102020204" pitchFamily="34" charset="0"/>
              </a:rPr>
              <a:t>It could be direct or indirect communication</a:t>
            </a:r>
          </a:p>
          <a:p>
            <a:pPr marL="342900" indent="-342900">
              <a:spcAft>
                <a:spcPts val="600"/>
              </a:spcAft>
              <a:buAutoNum type="arabicPeriod"/>
            </a:pPr>
            <a:r>
              <a:rPr lang="en-GB" sz="2400" dirty="0" smtClean="0">
                <a:solidFill>
                  <a:schemeClr val="bg1"/>
                </a:solidFill>
                <a:latin typeface="Arial Black" panose="020B0A04020102020204" pitchFamily="34" charset="0"/>
              </a:rPr>
              <a:t>It must be a continual process – Manager/Subordinate</a:t>
            </a:r>
          </a:p>
          <a:p>
            <a:pPr marL="342900" indent="-342900">
              <a:spcAft>
                <a:spcPts val="600"/>
              </a:spcAft>
              <a:buAutoNum type="arabicPeriod"/>
            </a:pPr>
            <a:r>
              <a:rPr lang="en-GB" sz="2400" dirty="0" smtClean="0">
                <a:solidFill>
                  <a:schemeClr val="bg1"/>
                </a:solidFill>
                <a:latin typeface="Arial Black" panose="020B0A04020102020204" pitchFamily="34" charset="0"/>
              </a:rPr>
              <a:t>Use of words as well as symbols</a:t>
            </a:r>
            <a:endParaRPr lang="en-GB" sz="2400" dirty="0">
              <a:solidFill>
                <a:srgbClr val="FFC000"/>
              </a:solidFill>
              <a:latin typeface="Arial Black" panose="020B0A04020102020204" pitchFamily="34" charset="0"/>
            </a:endParaRPr>
          </a:p>
          <a:p>
            <a:pPr algn="ctr">
              <a:spcAft>
                <a:spcPts val="600"/>
              </a:spcAft>
            </a:pPr>
            <a:endParaRPr lang="en-GB" dirty="0" smtClean="0">
              <a:solidFill>
                <a:schemeClr val="bg1"/>
              </a:solidFill>
              <a:latin typeface="Arial Black" panose="020B0A04020102020204" pitchFamily="34" charset="0"/>
            </a:endParaRPr>
          </a:p>
        </p:txBody>
      </p:sp>
      <p:sp>
        <p:nvSpPr>
          <p:cNvPr id="11" name="Oval 10"/>
          <p:cNvSpPr/>
          <p:nvPr/>
        </p:nvSpPr>
        <p:spPr>
          <a:xfrm>
            <a:off x="587104" y="265426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11232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506095"/>
            <a:ext cx="10975655" cy="3541995"/>
          </a:xfrm>
          <a:prstGeom prst="rect">
            <a:avLst/>
          </a:prstGeom>
          <a:noFill/>
        </p:spPr>
        <p:txBody>
          <a:bodyPr wrap="square" rtlCol="0">
            <a:spAutoFit/>
          </a:bodyPr>
          <a:lstStyle/>
          <a:p>
            <a:pPr>
              <a:spcAft>
                <a:spcPts val="500"/>
              </a:spcAft>
            </a:pPr>
            <a:r>
              <a:rPr lang="en-GB" sz="2000" dirty="0" smtClean="0">
                <a:solidFill>
                  <a:srgbClr val="FFC000"/>
                </a:solidFill>
                <a:latin typeface="Arial Black" panose="020B0A04020102020204" pitchFamily="34" charset="0"/>
              </a:rPr>
              <a:t>COMMUNICATION: </a:t>
            </a:r>
            <a:r>
              <a:rPr lang="en-GB" dirty="0" smtClean="0">
                <a:solidFill>
                  <a:schemeClr val="bg1"/>
                </a:solidFill>
                <a:latin typeface="Arial Black" panose="020B0A04020102020204" pitchFamily="34" charset="0"/>
              </a:rPr>
              <a:t>HOW CAN I COMMUNICATE MORE CLEARLY?</a:t>
            </a:r>
            <a:endParaRPr lang="en-GB" dirty="0">
              <a:solidFill>
                <a:schemeClr val="bg1"/>
              </a:solidFill>
              <a:latin typeface="Arial Black" panose="020B0A04020102020204" pitchFamily="34" charset="0"/>
            </a:endParaRPr>
          </a:p>
          <a:p>
            <a:pPr>
              <a:spcAft>
                <a:spcPts val="600"/>
              </a:spcAft>
            </a:pPr>
            <a:endParaRPr lang="en-GB" sz="800" dirty="0" smtClean="0">
              <a:solidFill>
                <a:schemeClr val="bg1"/>
              </a:solidFill>
              <a:latin typeface="Arial Black" panose="020B0A04020102020204" pitchFamily="34" charset="0"/>
            </a:endParaRPr>
          </a:p>
          <a:p>
            <a:pPr>
              <a:spcAft>
                <a:spcPts val="600"/>
              </a:spcAft>
            </a:pPr>
            <a:r>
              <a:rPr lang="en-GB" sz="2400" dirty="0" smtClean="0">
                <a:solidFill>
                  <a:schemeClr val="bg1"/>
                </a:solidFill>
                <a:latin typeface="Arial Black" panose="020B0A04020102020204" pitchFamily="34" charset="0"/>
              </a:rPr>
              <a:t>COMMUNICATION SKILLS IS THE ABILITY TO CONVEY IDEAS AND FEELING EFFECTIVELY</a:t>
            </a:r>
          </a:p>
          <a:p>
            <a:pPr marL="457200" indent="-457200">
              <a:spcAft>
                <a:spcPts val="600"/>
              </a:spcAft>
              <a:buAutoNum type="arabicPeriod"/>
            </a:pPr>
            <a:r>
              <a:rPr lang="en-GB" sz="2400" dirty="0" smtClean="0">
                <a:solidFill>
                  <a:schemeClr val="bg1"/>
                </a:solidFill>
                <a:latin typeface="Arial Black" panose="020B0A04020102020204" pitchFamily="34" charset="0"/>
              </a:rPr>
              <a:t>LISTENING</a:t>
            </a:r>
          </a:p>
          <a:p>
            <a:pPr marL="457200" indent="-457200">
              <a:spcAft>
                <a:spcPts val="600"/>
              </a:spcAft>
              <a:buAutoNum type="arabicPeriod"/>
            </a:pPr>
            <a:r>
              <a:rPr lang="en-GB" sz="2400" dirty="0" smtClean="0">
                <a:solidFill>
                  <a:schemeClr val="bg1"/>
                </a:solidFill>
                <a:latin typeface="Arial Black" panose="020B0A04020102020204" pitchFamily="34" charset="0"/>
              </a:rPr>
              <a:t>OBSERVING</a:t>
            </a:r>
          </a:p>
          <a:p>
            <a:pPr marL="457200" indent="-457200">
              <a:spcAft>
                <a:spcPts val="600"/>
              </a:spcAft>
              <a:buAutoNum type="arabicPeriod"/>
            </a:pPr>
            <a:r>
              <a:rPr lang="en-GB" sz="2400" dirty="0" smtClean="0">
                <a:solidFill>
                  <a:schemeClr val="bg1"/>
                </a:solidFill>
                <a:latin typeface="Arial Black" panose="020B0A04020102020204" pitchFamily="34" charset="0"/>
              </a:rPr>
              <a:t>SPECULATING AND FEELING EFFECTIVELY</a:t>
            </a:r>
          </a:p>
          <a:p>
            <a:pPr marL="457200" indent="-457200">
              <a:spcAft>
                <a:spcPts val="600"/>
              </a:spcAft>
              <a:buAutoNum type="arabicPeriod"/>
            </a:pPr>
            <a:r>
              <a:rPr lang="en-GB" sz="2400" dirty="0" smtClean="0">
                <a:solidFill>
                  <a:schemeClr val="bg1"/>
                </a:solidFill>
                <a:latin typeface="Arial Black" panose="020B0A04020102020204" pitchFamily="34" charset="0"/>
              </a:rPr>
              <a:t>EMPATHISING</a:t>
            </a:r>
            <a:endParaRPr lang="en-GB" sz="2400" dirty="0">
              <a:solidFill>
                <a:srgbClr val="FFC000"/>
              </a:solidFill>
              <a:latin typeface="Arial Black" panose="020B0A04020102020204" pitchFamily="34" charset="0"/>
            </a:endParaRPr>
          </a:p>
          <a:p>
            <a:pPr algn="ctr">
              <a:spcAft>
                <a:spcPts val="600"/>
              </a:spcAft>
            </a:pPr>
            <a:endParaRPr lang="en-GB" dirty="0" smtClean="0">
              <a:solidFill>
                <a:schemeClr val="bg1"/>
              </a:solidFill>
              <a:latin typeface="Arial Black" panose="020B0A04020102020204" pitchFamily="34" charset="0"/>
            </a:endParaRPr>
          </a:p>
        </p:txBody>
      </p:sp>
      <p:sp>
        <p:nvSpPr>
          <p:cNvPr id="11" name="Oval 10"/>
          <p:cNvSpPr/>
          <p:nvPr/>
        </p:nvSpPr>
        <p:spPr>
          <a:xfrm>
            <a:off x="587104" y="265426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5494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506095"/>
            <a:ext cx="10975655" cy="3836948"/>
          </a:xfrm>
          <a:prstGeom prst="rect">
            <a:avLst/>
          </a:prstGeom>
          <a:noFill/>
        </p:spPr>
        <p:txBody>
          <a:bodyPr wrap="square" rtlCol="0">
            <a:spAutoFit/>
          </a:bodyPr>
          <a:lstStyle/>
          <a:p>
            <a:pPr>
              <a:spcAft>
                <a:spcPts val="500"/>
              </a:spcAft>
            </a:pPr>
            <a:r>
              <a:rPr lang="en-GB" sz="2000" dirty="0" smtClean="0">
                <a:solidFill>
                  <a:srgbClr val="FFC000"/>
                </a:solidFill>
                <a:latin typeface="Arial Black" panose="020B0A04020102020204" pitchFamily="34" charset="0"/>
              </a:rPr>
              <a:t>COMMUNICATION: </a:t>
            </a:r>
            <a:r>
              <a:rPr lang="en-GB" dirty="0" smtClean="0">
                <a:solidFill>
                  <a:schemeClr val="bg1"/>
                </a:solidFill>
                <a:latin typeface="Arial Black" panose="020B0A04020102020204" pitchFamily="34" charset="0"/>
              </a:rPr>
              <a:t>WHY IS LISTENING AN IMPORTANT PART OF GOOD COMMUNICATION</a:t>
            </a:r>
          </a:p>
          <a:p>
            <a:pPr algn="ctr">
              <a:spcAft>
                <a:spcPts val="500"/>
              </a:spcAft>
            </a:pPr>
            <a:r>
              <a:rPr lang="en-GB" dirty="0" smtClean="0">
                <a:solidFill>
                  <a:schemeClr val="bg1"/>
                </a:solidFill>
                <a:latin typeface="Arial Black" panose="020B0A04020102020204" pitchFamily="34" charset="0"/>
              </a:rPr>
              <a:t>&gt;&gt; YOU HEAR    &gt;&gt; YOU PAY ATTENTION   &gt;&gt;YOU CONCENTRATE</a:t>
            </a:r>
            <a:endParaRPr lang="en-GB" dirty="0">
              <a:solidFill>
                <a:schemeClr val="bg1"/>
              </a:solidFill>
              <a:latin typeface="Arial Black" panose="020B0A04020102020204" pitchFamily="34" charset="0"/>
            </a:endParaRPr>
          </a:p>
          <a:p>
            <a:pPr>
              <a:spcAft>
                <a:spcPts val="600"/>
              </a:spcAft>
            </a:pPr>
            <a:endParaRPr lang="en-GB" sz="800" dirty="0" smtClean="0">
              <a:solidFill>
                <a:schemeClr val="bg1"/>
              </a:solidFill>
              <a:latin typeface="Arial Black" panose="020B0A04020102020204" pitchFamily="34" charset="0"/>
            </a:endParaRPr>
          </a:p>
          <a:p>
            <a:pPr>
              <a:spcAft>
                <a:spcPts val="600"/>
              </a:spcAft>
            </a:pPr>
            <a:r>
              <a:rPr lang="en-GB" sz="2800" dirty="0">
                <a:solidFill>
                  <a:srgbClr val="FFC000"/>
                </a:solidFill>
                <a:latin typeface="Arial Black" panose="020B0A04020102020204" pitchFamily="34" charset="0"/>
              </a:rPr>
              <a:t>IMPORTANCE</a:t>
            </a:r>
          </a:p>
          <a:p>
            <a:pPr marL="457200" indent="-457200">
              <a:spcAft>
                <a:spcPts val="600"/>
              </a:spcAft>
              <a:buAutoNum type="arabicPeriod"/>
            </a:pPr>
            <a:r>
              <a:rPr lang="en-GB" sz="2000" dirty="0" smtClean="0">
                <a:solidFill>
                  <a:schemeClr val="bg1"/>
                </a:solidFill>
                <a:latin typeface="Arial Black" panose="020B0A04020102020204" pitchFamily="34" charset="0"/>
              </a:rPr>
              <a:t>DEMONSTRATE BY PAYING ATTENTION TO THE FEELINGS AND BEHAVIOURS OF OTHER PERSONS.</a:t>
            </a:r>
          </a:p>
          <a:p>
            <a:pPr marL="457200" indent="-457200">
              <a:spcAft>
                <a:spcPts val="600"/>
              </a:spcAft>
              <a:buAutoNum type="arabicPeriod"/>
            </a:pPr>
            <a:r>
              <a:rPr lang="en-GB" sz="2000" dirty="0" smtClean="0">
                <a:solidFill>
                  <a:schemeClr val="bg1"/>
                </a:solidFill>
                <a:latin typeface="Arial Black" panose="020B0A04020102020204" pitchFamily="34" charset="0"/>
              </a:rPr>
              <a:t>HEARING IS A PHYSICAL ABILITY WHILE LISTENING IS A SKILL</a:t>
            </a:r>
          </a:p>
          <a:p>
            <a:pPr marL="457200" indent="-457200">
              <a:spcAft>
                <a:spcPts val="600"/>
              </a:spcAft>
              <a:buAutoNum type="arabicPeriod"/>
            </a:pPr>
            <a:r>
              <a:rPr lang="en-GB" sz="2000" dirty="0" smtClean="0">
                <a:solidFill>
                  <a:schemeClr val="bg1"/>
                </a:solidFill>
                <a:latin typeface="Arial Black" panose="020B0A04020102020204" pitchFamily="34" charset="0"/>
              </a:rPr>
              <a:t>LISTENING SKILLS ALLOWS ONE TO MAKE SENSE AND UNDERSTANDING WHAT ANOTHER PERSON IS SAYING</a:t>
            </a:r>
            <a:endParaRPr lang="en-GB" sz="2000" dirty="0">
              <a:solidFill>
                <a:srgbClr val="FFC000"/>
              </a:solidFill>
              <a:latin typeface="Arial Black" panose="020B0A04020102020204" pitchFamily="34" charset="0"/>
            </a:endParaRPr>
          </a:p>
          <a:p>
            <a:pPr algn="ctr">
              <a:spcAft>
                <a:spcPts val="600"/>
              </a:spcAft>
            </a:pPr>
            <a:endParaRPr lang="en-GB" dirty="0" smtClean="0">
              <a:solidFill>
                <a:schemeClr val="bg1"/>
              </a:solidFill>
              <a:latin typeface="Arial Black" panose="020B0A04020102020204" pitchFamily="34" charset="0"/>
            </a:endParaRPr>
          </a:p>
        </p:txBody>
      </p:sp>
      <p:sp>
        <p:nvSpPr>
          <p:cNvPr id="11" name="Oval 10"/>
          <p:cNvSpPr/>
          <p:nvPr/>
        </p:nvSpPr>
        <p:spPr>
          <a:xfrm>
            <a:off x="587104" y="265426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7410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436645"/>
            <a:ext cx="10975655" cy="4237057"/>
          </a:xfrm>
          <a:prstGeom prst="rect">
            <a:avLst/>
          </a:prstGeom>
          <a:noFill/>
        </p:spPr>
        <p:txBody>
          <a:bodyPr wrap="square" rtlCol="0">
            <a:spAutoFit/>
          </a:bodyPr>
          <a:lstStyle/>
          <a:p>
            <a:pPr algn="ctr">
              <a:spcAft>
                <a:spcPts val="500"/>
              </a:spcAft>
            </a:pPr>
            <a:r>
              <a:rPr lang="en-GB" sz="2800" dirty="0">
                <a:solidFill>
                  <a:srgbClr val="FFC000"/>
                </a:solidFill>
                <a:latin typeface="Arial Black" panose="020B0A04020102020204" pitchFamily="34" charset="0"/>
              </a:rPr>
              <a:t>TIME </a:t>
            </a:r>
            <a:r>
              <a:rPr lang="en-GB" sz="2800" dirty="0" smtClean="0">
                <a:solidFill>
                  <a:srgbClr val="FFC000"/>
                </a:solidFill>
                <a:latin typeface="Arial Black" panose="020B0A04020102020204" pitchFamily="34" charset="0"/>
              </a:rPr>
              <a:t>MANAGEMENT</a:t>
            </a:r>
          </a:p>
          <a:p>
            <a:pPr algn="ctr">
              <a:spcAft>
                <a:spcPts val="500"/>
              </a:spcAft>
            </a:pPr>
            <a:r>
              <a:rPr lang="en-GB" sz="2800" dirty="0" smtClean="0">
                <a:solidFill>
                  <a:srgbClr val="FFC000"/>
                </a:solidFill>
                <a:latin typeface="Arial Black" panose="020B0A04020102020204" pitchFamily="34" charset="0"/>
              </a:rPr>
              <a:t> </a:t>
            </a:r>
            <a:r>
              <a:rPr lang="en-GB" dirty="0" smtClean="0">
                <a:solidFill>
                  <a:schemeClr val="bg1"/>
                </a:solidFill>
                <a:latin typeface="Arial Black" panose="020B0A04020102020204" pitchFamily="34" charset="0"/>
              </a:rPr>
              <a:t>WHY SHOULD I PLAN THE WAY I USE MY TIME?</a:t>
            </a:r>
          </a:p>
          <a:p>
            <a:pPr>
              <a:spcAft>
                <a:spcPts val="600"/>
              </a:spcAft>
            </a:pPr>
            <a:endParaRPr lang="en-GB" sz="100" dirty="0" smtClean="0">
              <a:solidFill>
                <a:schemeClr val="bg1"/>
              </a:solidFill>
              <a:latin typeface="Arial Black" panose="020B0A04020102020204" pitchFamily="34" charset="0"/>
            </a:endParaRPr>
          </a:p>
          <a:p>
            <a:pPr marL="457200" indent="-457200">
              <a:spcAft>
                <a:spcPts val="600"/>
              </a:spcAft>
              <a:buAutoNum type="arabicPeriod"/>
            </a:pPr>
            <a:r>
              <a:rPr lang="en-GB" sz="2000" dirty="0" smtClean="0">
                <a:solidFill>
                  <a:schemeClr val="bg1"/>
                </a:solidFill>
                <a:latin typeface="Arial Black" panose="020B0A04020102020204" pitchFamily="34" charset="0"/>
              </a:rPr>
              <a:t>TIME CANNOT BE STORED FOR FUTHER USE.  IT CANNOT BE BOUGHT FROM A SHOP.  YOU CAN ONLY USE OR MISUSE TIME AVAILABLE.  </a:t>
            </a:r>
          </a:p>
          <a:p>
            <a:pPr marL="457200" indent="-457200">
              <a:spcAft>
                <a:spcPts val="600"/>
              </a:spcAft>
              <a:buAutoNum type="arabicPeriod"/>
            </a:pPr>
            <a:r>
              <a:rPr lang="en-GB" sz="2000" dirty="0" smtClean="0">
                <a:solidFill>
                  <a:schemeClr val="bg1"/>
                </a:solidFill>
                <a:latin typeface="Arial Black" panose="020B0A04020102020204" pitchFamily="34" charset="0"/>
              </a:rPr>
              <a:t>TIME IS ONE OF THE RESOURCES WHOSE VALUES IS UNDERESTIMATED UNTIL IT IS TOO LATE.  </a:t>
            </a:r>
          </a:p>
          <a:p>
            <a:pPr>
              <a:spcAft>
                <a:spcPts val="600"/>
              </a:spcAft>
            </a:pPr>
            <a:endParaRPr lang="en-GB" sz="5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THERE ARE NUMBERS OF WAYS THAT CAN INCREASE THE WASTED TIME. POOR PLANNING, FAILURE TO FIRST PRIORITY, FAILURE TO DELEGATE.</a:t>
            </a:r>
          </a:p>
          <a:p>
            <a:pPr>
              <a:spcAft>
                <a:spcPts val="600"/>
              </a:spcAft>
            </a:pPr>
            <a:endParaRPr lang="en-GB" sz="6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BEING DISORGANISE AND INDISCIPLINE</a:t>
            </a:r>
            <a:endParaRPr lang="en-GB" sz="2000" dirty="0">
              <a:solidFill>
                <a:srgbClr val="FFC000"/>
              </a:solidFill>
              <a:latin typeface="Arial Black" panose="020B0A04020102020204" pitchFamily="34" charset="0"/>
            </a:endParaRPr>
          </a:p>
          <a:p>
            <a:pPr algn="ctr">
              <a:spcAft>
                <a:spcPts val="600"/>
              </a:spcAft>
            </a:pPr>
            <a:endParaRPr lang="en-GB" dirty="0" smtClean="0">
              <a:solidFill>
                <a:schemeClr val="bg1"/>
              </a:solidFill>
              <a:latin typeface="Arial Black" panose="020B0A04020102020204" pitchFamily="34" charset="0"/>
            </a:endParaRPr>
          </a:p>
        </p:txBody>
      </p:sp>
      <p:sp>
        <p:nvSpPr>
          <p:cNvPr id="11" name="Oval 10"/>
          <p:cNvSpPr/>
          <p:nvPr/>
        </p:nvSpPr>
        <p:spPr>
          <a:xfrm>
            <a:off x="587104" y="265426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8509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smtClean="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1888774" y="2060470"/>
            <a:ext cx="8825658" cy="1828800"/>
          </a:xfrm>
          <a:prstGeom prst="rect">
            <a:avLst/>
          </a:prstGeom>
          <a:solidFill>
            <a:schemeClr val="bg1"/>
          </a:solidFill>
        </p:spPr>
        <p:txBody>
          <a:bodyPr vert="horz" lIns="91440" tIns="45720" rIns="91440" bIns="45720" rtlCol="0" anchor="t">
            <a:normAutofit fontScale="92500" lnSpcReduction="2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800" b="1" dirty="0" smtClean="0">
                <a:solidFill>
                  <a:schemeClr val="tx1"/>
                </a:solidFill>
                <a:latin typeface="Arial Black" panose="020B0A04020102020204" pitchFamily="34" charset="0"/>
              </a:rPr>
              <a:t>TOPIC: </a:t>
            </a:r>
          </a:p>
          <a:p>
            <a:pPr algn="ctr"/>
            <a:r>
              <a:rPr lang="en-GB" sz="4800" b="1" smtClean="0">
                <a:solidFill>
                  <a:schemeClr val="tx1"/>
                </a:solidFill>
                <a:latin typeface="Arial Black" panose="020B0A04020102020204" pitchFamily="34" charset="0"/>
              </a:rPr>
              <a:t>STARTING MY OWN </a:t>
            </a:r>
          </a:p>
          <a:p>
            <a:pPr algn="ctr"/>
            <a:r>
              <a:rPr lang="en-GB" sz="4800" b="1" smtClean="0">
                <a:solidFill>
                  <a:schemeClr val="tx1"/>
                </a:solidFill>
                <a:latin typeface="Arial Black" panose="020B0A04020102020204" pitchFamily="34" charset="0"/>
              </a:rPr>
              <a:t>SMALL BUSINESS</a:t>
            </a:r>
            <a:endParaRPr lang="en-GB" sz="3500" dirty="0">
              <a:solidFill>
                <a:schemeClr val="tx1"/>
              </a:solidFill>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25338" y="500854"/>
            <a:ext cx="794254" cy="671506"/>
          </a:xfrm>
          <a:prstGeom prst="rect">
            <a:avLst/>
          </a:prstGeom>
        </p:spPr>
      </p:pic>
      <p:sp>
        <p:nvSpPr>
          <p:cNvPr id="9" name="Subtitle 8"/>
          <p:cNvSpPr>
            <a:spLocks noGrp="1"/>
          </p:cNvSpPr>
          <p:nvPr>
            <p:ph type="subTitle" idx="1"/>
          </p:nvPr>
        </p:nvSpPr>
        <p:spPr>
          <a:xfrm>
            <a:off x="1193789" y="4508985"/>
            <a:ext cx="9989295" cy="861420"/>
          </a:xfrm>
        </p:spPr>
        <p:txBody>
          <a:bodyPr/>
          <a:lstStyle/>
          <a:p>
            <a:pPr algn="ctr"/>
            <a:r>
              <a:rPr lang="en-GB" b="1" dirty="0">
                <a:solidFill>
                  <a:srgbClr val="FFFF00"/>
                </a:solidFill>
                <a:latin typeface="Arial Black" panose="020B0A04020102020204" pitchFamily="34" charset="0"/>
              </a:rPr>
              <a:t>PRESENTER: </a:t>
            </a:r>
            <a:endParaRPr lang="en-GB" b="1" dirty="0" smtClean="0">
              <a:solidFill>
                <a:srgbClr val="FFFF00"/>
              </a:solidFill>
              <a:latin typeface="Arial Black" panose="020B0A04020102020204" pitchFamily="34" charset="0"/>
            </a:endParaRPr>
          </a:p>
          <a:p>
            <a:pPr algn="ctr"/>
            <a:r>
              <a:rPr lang="en-GB" sz="2400" b="1" dirty="0" smtClean="0">
                <a:solidFill>
                  <a:srgbClr val="FFFF00"/>
                </a:solidFill>
                <a:latin typeface="Arial Black" panose="020B0A04020102020204" pitchFamily="34" charset="0"/>
              </a:rPr>
              <a:t>MRS </a:t>
            </a:r>
            <a:r>
              <a:rPr lang="en-GB" sz="2400" b="1" dirty="0">
                <a:solidFill>
                  <a:srgbClr val="FFFF00"/>
                </a:solidFill>
                <a:latin typeface="Arial Black" panose="020B0A04020102020204" pitchFamily="34" charset="0"/>
              </a:rPr>
              <a:t>THERESA </a:t>
            </a:r>
            <a:r>
              <a:rPr lang="en-GB" sz="2400" b="1" dirty="0" smtClean="0">
                <a:solidFill>
                  <a:srgbClr val="FFFF00"/>
                </a:solidFill>
                <a:latin typeface="Arial Black" panose="020B0A04020102020204" pitchFamily="34" charset="0"/>
              </a:rPr>
              <a:t>MBANG </a:t>
            </a:r>
            <a:r>
              <a:rPr lang="en-GB" sz="1400" b="1" dirty="0" smtClean="0">
                <a:solidFill>
                  <a:srgbClr val="FFFF00"/>
                </a:solidFill>
                <a:latin typeface="Arial Black" panose="020B0A04020102020204" pitchFamily="34" charset="0"/>
              </a:rPr>
              <a:t>(HEAD </a:t>
            </a:r>
            <a:r>
              <a:rPr lang="en-GB" sz="1400" b="1" dirty="0">
                <a:solidFill>
                  <a:srgbClr val="FFFF00"/>
                </a:solidFill>
                <a:latin typeface="Arial Black" panose="020B0A04020102020204" pitchFamily="34" charset="0"/>
              </a:rPr>
              <a:t>SMALL-SCALE ENTERPRISES </a:t>
            </a:r>
            <a:r>
              <a:rPr lang="en-GB" sz="1400" b="1" dirty="0" smtClean="0">
                <a:solidFill>
                  <a:srgbClr val="FFFF00"/>
                </a:solidFill>
                <a:latin typeface="Arial Black" panose="020B0A04020102020204" pitchFamily="34" charset="0"/>
              </a:rPr>
              <a:t>DEPARTMENT)</a:t>
            </a:r>
            <a:endParaRPr lang="en-GB" sz="14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3708880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508333" y="3208187"/>
            <a:ext cx="2627453" cy="756617"/>
          </a:xfrm>
          <a:prstGeom prst="rect">
            <a:avLst/>
          </a:prstGeom>
          <a:noFill/>
        </p:spPr>
        <p:txBody>
          <a:bodyPr wrap="square" rtlCol="0">
            <a:spAutoFit/>
          </a:bodyPr>
          <a:lstStyle/>
          <a:p>
            <a:pPr algn="ctr">
              <a:spcAft>
                <a:spcPts val="500"/>
              </a:spcAft>
            </a:pPr>
            <a:r>
              <a:rPr lang="en-GB" sz="2800" dirty="0" smtClean="0">
                <a:solidFill>
                  <a:srgbClr val="FFC000"/>
                </a:solidFill>
                <a:latin typeface="Arial Black" panose="020B0A04020102020204" pitchFamily="34" charset="0"/>
              </a:rPr>
              <a:t>TASK 1</a:t>
            </a:r>
          </a:p>
          <a:p>
            <a:pPr algn="ctr">
              <a:spcAft>
                <a:spcPts val="600"/>
              </a:spcAft>
            </a:pPr>
            <a:endParaRPr lang="en-GB" sz="1100" dirty="0" smtClean="0">
              <a:solidFill>
                <a:schemeClr val="bg1"/>
              </a:solidFill>
              <a:latin typeface="Arial Black" panose="020B0A04020102020204" pitchFamily="34" charset="0"/>
            </a:endParaRPr>
          </a:p>
        </p:txBody>
      </p:sp>
      <p:sp>
        <p:nvSpPr>
          <p:cNvPr id="11" name="Oval 10"/>
          <p:cNvSpPr/>
          <p:nvPr/>
        </p:nvSpPr>
        <p:spPr>
          <a:xfrm>
            <a:off x="587104" y="265426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785509" y="2389480"/>
            <a:ext cx="10975655" cy="864339"/>
          </a:xfrm>
          <a:prstGeom prst="rect">
            <a:avLst/>
          </a:prstGeom>
          <a:noFill/>
        </p:spPr>
        <p:txBody>
          <a:bodyPr wrap="square" rtlCol="0">
            <a:spAutoFit/>
          </a:bodyPr>
          <a:lstStyle/>
          <a:p>
            <a:pPr algn="ctr">
              <a:spcAft>
                <a:spcPts val="500"/>
              </a:spcAft>
            </a:pPr>
            <a:r>
              <a:rPr lang="en-GB" sz="2800" dirty="0">
                <a:solidFill>
                  <a:srgbClr val="FFC000"/>
                </a:solidFill>
                <a:latin typeface="Arial Black" panose="020B0A04020102020204" pitchFamily="34" charset="0"/>
              </a:rPr>
              <a:t>TIME </a:t>
            </a:r>
            <a:r>
              <a:rPr lang="en-GB" sz="2800" dirty="0" smtClean="0">
                <a:solidFill>
                  <a:srgbClr val="FFC000"/>
                </a:solidFill>
                <a:latin typeface="Arial Black" panose="020B0A04020102020204" pitchFamily="34" charset="0"/>
              </a:rPr>
              <a:t>MANAGEMENT</a:t>
            </a:r>
          </a:p>
          <a:p>
            <a:pPr algn="ctr">
              <a:spcAft>
                <a:spcPts val="600"/>
              </a:spcAft>
            </a:pPr>
            <a:endParaRPr lang="en-GB" dirty="0" smtClean="0">
              <a:solidFill>
                <a:schemeClr val="bg1"/>
              </a:solidFill>
              <a:latin typeface="Arial Black" panose="020B0A04020102020204" pitchFamily="34" charset="0"/>
            </a:endParaRPr>
          </a:p>
        </p:txBody>
      </p:sp>
      <p:sp>
        <p:nvSpPr>
          <p:cNvPr id="10" name="TextBox 9"/>
          <p:cNvSpPr txBox="1"/>
          <p:nvPr/>
        </p:nvSpPr>
        <p:spPr>
          <a:xfrm>
            <a:off x="2611860" y="3231003"/>
            <a:ext cx="2627453" cy="756617"/>
          </a:xfrm>
          <a:prstGeom prst="rect">
            <a:avLst/>
          </a:prstGeom>
          <a:noFill/>
        </p:spPr>
        <p:txBody>
          <a:bodyPr wrap="square" rtlCol="0">
            <a:spAutoFit/>
          </a:bodyPr>
          <a:lstStyle/>
          <a:p>
            <a:pPr algn="ctr">
              <a:spcAft>
                <a:spcPts val="500"/>
              </a:spcAft>
            </a:pPr>
            <a:r>
              <a:rPr lang="en-GB" sz="2800" dirty="0" smtClean="0">
                <a:solidFill>
                  <a:srgbClr val="FFC000"/>
                </a:solidFill>
                <a:latin typeface="Arial Black" panose="020B0A04020102020204" pitchFamily="34" charset="0"/>
              </a:rPr>
              <a:t>TASK 2</a:t>
            </a:r>
          </a:p>
          <a:p>
            <a:pPr algn="ctr">
              <a:spcAft>
                <a:spcPts val="600"/>
              </a:spcAft>
            </a:pPr>
            <a:endParaRPr lang="en-GB" sz="1100" dirty="0" smtClean="0">
              <a:solidFill>
                <a:schemeClr val="bg1"/>
              </a:solidFill>
              <a:latin typeface="Arial Black" panose="020B0A04020102020204" pitchFamily="34" charset="0"/>
            </a:endParaRPr>
          </a:p>
        </p:txBody>
      </p:sp>
      <p:sp>
        <p:nvSpPr>
          <p:cNvPr id="12" name="TextBox 11"/>
          <p:cNvSpPr txBox="1"/>
          <p:nvPr/>
        </p:nvSpPr>
        <p:spPr>
          <a:xfrm>
            <a:off x="4782273" y="3223003"/>
            <a:ext cx="2627453" cy="756617"/>
          </a:xfrm>
          <a:prstGeom prst="rect">
            <a:avLst/>
          </a:prstGeom>
          <a:noFill/>
        </p:spPr>
        <p:txBody>
          <a:bodyPr wrap="square" rtlCol="0">
            <a:spAutoFit/>
          </a:bodyPr>
          <a:lstStyle/>
          <a:p>
            <a:pPr algn="ctr">
              <a:spcAft>
                <a:spcPts val="500"/>
              </a:spcAft>
            </a:pPr>
            <a:r>
              <a:rPr lang="en-GB" sz="2800" dirty="0" smtClean="0">
                <a:solidFill>
                  <a:srgbClr val="FFC000"/>
                </a:solidFill>
                <a:latin typeface="Arial Black" panose="020B0A04020102020204" pitchFamily="34" charset="0"/>
              </a:rPr>
              <a:t>TASK 3</a:t>
            </a:r>
          </a:p>
          <a:p>
            <a:pPr algn="ctr">
              <a:spcAft>
                <a:spcPts val="600"/>
              </a:spcAft>
            </a:pPr>
            <a:endParaRPr lang="en-GB" sz="1100" dirty="0" smtClean="0">
              <a:solidFill>
                <a:schemeClr val="bg1"/>
              </a:solidFill>
              <a:latin typeface="Arial Black" panose="020B0A04020102020204" pitchFamily="34" charset="0"/>
            </a:endParaRPr>
          </a:p>
        </p:txBody>
      </p:sp>
      <p:sp>
        <p:nvSpPr>
          <p:cNvPr id="13" name="TextBox 12"/>
          <p:cNvSpPr txBox="1"/>
          <p:nvPr/>
        </p:nvSpPr>
        <p:spPr>
          <a:xfrm>
            <a:off x="8769592" y="3238411"/>
            <a:ext cx="2627453" cy="756617"/>
          </a:xfrm>
          <a:prstGeom prst="rect">
            <a:avLst/>
          </a:prstGeom>
          <a:noFill/>
        </p:spPr>
        <p:txBody>
          <a:bodyPr wrap="square" rtlCol="0">
            <a:spAutoFit/>
          </a:bodyPr>
          <a:lstStyle/>
          <a:p>
            <a:pPr algn="ctr">
              <a:spcAft>
                <a:spcPts val="500"/>
              </a:spcAft>
            </a:pPr>
            <a:r>
              <a:rPr lang="en-GB" sz="2800" dirty="0" smtClean="0">
                <a:solidFill>
                  <a:srgbClr val="FFC000"/>
                </a:solidFill>
                <a:latin typeface="Arial Black" panose="020B0A04020102020204" pitchFamily="34" charset="0"/>
              </a:rPr>
              <a:t>TASK 6</a:t>
            </a:r>
          </a:p>
          <a:p>
            <a:pPr algn="ctr">
              <a:spcAft>
                <a:spcPts val="600"/>
              </a:spcAft>
            </a:pPr>
            <a:endParaRPr lang="en-GB" sz="1100" dirty="0" smtClean="0">
              <a:solidFill>
                <a:schemeClr val="bg1"/>
              </a:solidFill>
              <a:latin typeface="Arial Black" panose="020B0A04020102020204" pitchFamily="34" charset="0"/>
            </a:endParaRPr>
          </a:p>
        </p:txBody>
      </p:sp>
      <p:sp>
        <p:nvSpPr>
          <p:cNvPr id="14" name="TextBox 13"/>
          <p:cNvSpPr txBox="1"/>
          <p:nvPr/>
        </p:nvSpPr>
        <p:spPr>
          <a:xfrm>
            <a:off x="6775933" y="3255485"/>
            <a:ext cx="2627453" cy="756617"/>
          </a:xfrm>
          <a:prstGeom prst="rect">
            <a:avLst/>
          </a:prstGeom>
          <a:noFill/>
        </p:spPr>
        <p:txBody>
          <a:bodyPr wrap="square" rtlCol="0">
            <a:spAutoFit/>
          </a:bodyPr>
          <a:lstStyle/>
          <a:p>
            <a:pPr algn="ctr">
              <a:spcAft>
                <a:spcPts val="500"/>
              </a:spcAft>
            </a:pPr>
            <a:r>
              <a:rPr lang="en-GB" sz="2800" dirty="0" smtClean="0">
                <a:solidFill>
                  <a:srgbClr val="FFC000"/>
                </a:solidFill>
                <a:latin typeface="Arial Black" panose="020B0A04020102020204" pitchFamily="34" charset="0"/>
              </a:rPr>
              <a:t>TASK 5</a:t>
            </a:r>
          </a:p>
          <a:p>
            <a:pPr algn="ctr">
              <a:spcAft>
                <a:spcPts val="600"/>
              </a:spcAft>
            </a:pPr>
            <a:endParaRPr lang="en-GB" sz="1100" dirty="0" smtClean="0">
              <a:solidFill>
                <a:schemeClr val="bg1"/>
              </a:solidFill>
              <a:latin typeface="Arial Black" panose="020B0A04020102020204" pitchFamily="34" charset="0"/>
            </a:endParaRPr>
          </a:p>
        </p:txBody>
      </p:sp>
      <p:sp>
        <p:nvSpPr>
          <p:cNvPr id="16" name="TextBox 15"/>
          <p:cNvSpPr txBox="1"/>
          <p:nvPr/>
        </p:nvSpPr>
        <p:spPr>
          <a:xfrm>
            <a:off x="4874706" y="4532181"/>
            <a:ext cx="2627453" cy="756617"/>
          </a:xfrm>
          <a:prstGeom prst="rect">
            <a:avLst/>
          </a:prstGeom>
          <a:noFill/>
        </p:spPr>
        <p:txBody>
          <a:bodyPr wrap="square" rtlCol="0">
            <a:spAutoFit/>
          </a:bodyPr>
          <a:lstStyle/>
          <a:p>
            <a:pPr algn="ctr">
              <a:spcAft>
                <a:spcPts val="500"/>
              </a:spcAft>
            </a:pPr>
            <a:r>
              <a:rPr lang="en-GB" sz="2800" dirty="0" smtClean="0">
                <a:solidFill>
                  <a:srgbClr val="FFC000"/>
                </a:solidFill>
                <a:latin typeface="Arial Black" panose="020B0A04020102020204" pitchFamily="34" charset="0"/>
              </a:rPr>
              <a:t>TASK 3</a:t>
            </a:r>
          </a:p>
          <a:p>
            <a:pPr algn="ctr">
              <a:spcAft>
                <a:spcPts val="600"/>
              </a:spcAft>
            </a:pPr>
            <a:endParaRPr lang="en-GB" sz="1100" dirty="0" smtClean="0">
              <a:solidFill>
                <a:schemeClr val="bg1"/>
              </a:solidFill>
              <a:latin typeface="Arial Black" panose="020B0A04020102020204" pitchFamily="34" charset="0"/>
            </a:endParaRPr>
          </a:p>
        </p:txBody>
      </p:sp>
      <p:cxnSp>
        <p:nvCxnSpPr>
          <p:cNvPr id="3" name="Straight Arrow Connector 2"/>
          <p:cNvCxnSpPr/>
          <p:nvPr/>
        </p:nvCxnSpPr>
        <p:spPr>
          <a:xfrm>
            <a:off x="1724628" y="3931630"/>
            <a:ext cx="1" cy="701623"/>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988043" y="4633253"/>
            <a:ext cx="3251270"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6095999" y="3952259"/>
            <a:ext cx="0" cy="376545"/>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995423" y="3067291"/>
            <a:ext cx="1616437" cy="787079"/>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3095878" y="3067291"/>
            <a:ext cx="1616437" cy="787079"/>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5334668" y="3067291"/>
            <a:ext cx="1616437" cy="787079"/>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p:cNvSpPr/>
          <p:nvPr/>
        </p:nvSpPr>
        <p:spPr>
          <a:xfrm>
            <a:off x="7304096" y="3103122"/>
            <a:ext cx="1616437" cy="787079"/>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p:cNvSpPr/>
          <p:nvPr/>
        </p:nvSpPr>
        <p:spPr>
          <a:xfrm>
            <a:off x="9297755" y="3064983"/>
            <a:ext cx="1616437" cy="787079"/>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p:cNvSpPr/>
          <p:nvPr/>
        </p:nvSpPr>
        <p:spPr>
          <a:xfrm>
            <a:off x="5380215" y="4403348"/>
            <a:ext cx="1616437" cy="787079"/>
          </a:xfrm>
          <a:prstGeom prst="rec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60658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90000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DEVELOPING MY ENTREPRENEURIAL SKILLS</a:t>
            </a:r>
          </a:p>
          <a:p>
            <a:pPr algn="ctr"/>
            <a:r>
              <a:rPr lang="en-GB" sz="2400" b="1" dirty="0" smtClean="0">
                <a:latin typeface="Arial Black" panose="020B0A04020102020204" pitchFamily="34" charset="0"/>
              </a:rPr>
              <a:t>MANAGING MY OWN BUSINESS</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2436645"/>
            <a:ext cx="10975655" cy="3536866"/>
          </a:xfrm>
          <a:prstGeom prst="rect">
            <a:avLst/>
          </a:prstGeom>
          <a:noFill/>
        </p:spPr>
        <p:txBody>
          <a:bodyPr wrap="square" rtlCol="0">
            <a:spAutoFit/>
          </a:bodyPr>
          <a:lstStyle/>
          <a:p>
            <a:pPr algn="just">
              <a:spcAft>
                <a:spcPts val="500"/>
              </a:spcAft>
            </a:pPr>
            <a:r>
              <a:rPr lang="en-GB" sz="2800" dirty="0" smtClean="0">
                <a:solidFill>
                  <a:srgbClr val="FFC000"/>
                </a:solidFill>
                <a:latin typeface="Arial Black" panose="020B0A04020102020204" pitchFamily="34" charset="0"/>
              </a:rPr>
              <a:t>GOOD </a:t>
            </a:r>
            <a:r>
              <a:rPr lang="en-GB" sz="2800" dirty="0">
                <a:solidFill>
                  <a:srgbClr val="FFC000"/>
                </a:solidFill>
                <a:latin typeface="Arial Black" panose="020B0A04020102020204" pitchFamily="34" charset="0"/>
              </a:rPr>
              <a:t>TIME MANAGEMENT </a:t>
            </a:r>
            <a:r>
              <a:rPr lang="en-GB" dirty="0" smtClean="0">
                <a:solidFill>
                  <a:schemeClr val="bg1"/>
                </a:solidFill>
                <a:latin typeface="Arial Black" panose="020B0A04020102020204" pitchFamily="34" charset="0"/>
              </a:rPr>
              <a:t>ALLOWS FOR CONTIGENCIES BEYOND OUR CONTROL SUCH AS BAD WEATHER.  WHAT THING THAT I CANNOT CONTROL SHOULD I CONSIDER WHEN I MAKE MY WORK AND TIME PLANS?</a:t>
            </a:r>
          </a:p>
          <a:p>
            <a:pPr algn="just">
              <a:spcAft>
                <a:spcPts val="500"/>
              </a:spcAft>
            </a:pPr>
            <a:endParaRPr lang="en-GB" sz="100" dirty="0">
              <a:solidFill>
                <a:schemeClr val="bg1"/>
              </a:solidFill>
              <a:latin typeface="Arial Black" panose="020B0A04020102020204" pitchFamily="34" charset="0"/>
            </a:endParaRPr>
          </a:p>
          <a:p>
            <a:pPr algn="just">
              <a:spcAft>
                <a:spcPts val="500"/>
              </a:spcAft>
            </a:pPr>
            <a:endParaRPr lang="en-GB" sz="100" dirty="0" smtClean="0">
              <a:solidFill>
                <a:schemeClr val="bg1"/>
              </a:solidFill>
              <a:latin typeface="Arial Black" panose="020B0A04020102020204" pitchFamily="34" charset="0"/>
            </a:endParaRPr>
          </a:p>
          <a:p>
            <a:pPr algn="just">
              <a:spcAft>
                <a:spcPts val="500"/>
              </a:spcAft>
            </a:pPr>
            <a:endParaRPr lang="en-GB" sz="100" dirty="0">
              <a:solidFill>
                <a:schemeClr val="bg1"/>
              </a:solidFill>
              <a:latin typeface="Arial Black" panose="020B0A04020102020204" pitchFamily="34" charset="0"/>
            </a:endParaRPr>
          </a:p>
          <a:p>
            <a:pPr algn="just">
              <a:spcAft>
                <a:spcPts val="500"/>
              </a:spcAft>
            </a:pPr>
            <a:endParaRPr lang="en-GB" sz="1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THE RISK ASSOCIATED WITH BUSINESS WHICH COULD LEAD TO BUSINESS FAILURE ARE AS A RESULT OF NATURAL DISASTER</a:t>
            </a:r>
          </a:p>
          <a:p>
            <a:pPr marL="457200" indent="-457200">
              <a:spcAft>
                <a:spcPts val="600"/>
              </a:spcAft>
              <a:buAutoNum type="arabicPeriod"/>
            </a:pPr>
            <a:r>
              <a:rPr lang="en-GB" sz="2000" dirty="0" smtClean="0">
                <a:solidFill>
                  <a:schemeClr val="bg1"/>
                </a:solidFill>
                <a:latin typeface="Arial Black" panose="020B0A04020102020204" pitchFamily="34" charset="0"/>
              </a:rPr>
              <a:t>NATURAL DISASTER – Earthquake; Landslide; Suicide Thunder</a:t>
            </a:r>
          </a:p>
          <a:p>
            <a:pPr marL="457200" indent="-457200">
              <a:spcAft>
                <a:spcPts val="600"/>
              </a:spcAft>
              <a:buAutoNum type="arabicPeriod"/>
            </a:pPr>
            <a:r>
              <a:rPr lang="en-GB" sz="2000" dirty="0" smtClean="0">
                <a:solidFill>
                  <a:schemeClr val="bg1"/>
                </a:solidFill>
                <a:latin typeface="Arial Black" panose="020B0A04020102020204" pitchFamily="34" charset="0"/>
              </a:rPr>
              <a:t>WAR – Mankind</a:t>
            </a:r>
          </a:p>
          <a:p>
            <a:pPr marL="457200" indent="-457200">
              <a:spcAft>
                <a:spcPts val="600"/>
              </a:spcAft>
              <a:buAutoNum type="arabicPeriod"/>
            </a:pPr>
            <a:r>
              <a:rPr lang="en-GB" sz="2000" dirty="0" smtClean="0">
                <a:solidFill>
                  <a:schemeClr val="bg1"/>
                </a:solidFill>
                <a:latin typeface="Arial Black" panose="020B0A04020102020204" pitchFamily="34" charset="0"/>
              </a:rPr>
              <a:t>Government Policy (</a:t>
            </a:r>
            <a:r>
              <a:rPr lang="en-GB" sz="2000" dirty="0" err="1" smtClean="0">
                <a:solidFill>
                  <a:schemeClr val="bg1"/>
                </a:solidFill>
                <a:latin typeface="Arial Black" panose="020B0A04020102020204" pitchFamily="34" charset="0"/>
              </a:rPr>
              <a:t>Eg</a:t>
            </a:r>
            <a:r>
              <a:rPr lang="en-GB" sz="2000" dirty="0" smtClean="0">
                <a:solidFill>
                  <a:schemeClr val="bg1"/>
                </a:solidFill>
                <a:latin typeface="Arial Black" panose="020B0A04020102020204" pitchFamily="34" charset="0"/>
              </a:rPr>
              <a:t>. Building a shop you are asked to “Stop work” anytime by Government</a:t>
            </a:r>
            <a:endParaRPr lang="en-GB" dirty="0" smtClean="0">
              <a:solidFill>
                <a:schemeClr val="bg1"/>
              </a:solidFill>
              <a:latin typeface="Arial Black" panose="020B0A04020102020204" pitchFamily="34" charset="0"/>
            </a:endParaRPr>
          </a:p>
        </p:txBody>
      </p:sp>
      <p:sp>
        <p:nvSpPr>
          <p:cNvPr id="11" name="Oval 10"/>
          <p:cNvSpPr/>
          <p:nvPr/>
        </p:nvSpPr>
        <p:spPr>
          <a:xfrm>
            <a:off x="587104" y="265426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1803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2303362" y="1106642"/>
            <a:ext cx="8218026" cy="733733"/>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GB" sz="2000" b="1" dirty="0" smtClean="0">
                <a:latin typeface="Arial Black" panose="020B0A04020102020204" pitchFamily="34" charset="0"/>
              </a:rPr>
              <a:t>DEVELOPING MY ENTREPRENEURIAL SKILLS</a:t>
            </a:r>
          </a:p>
          <a:p>
            <a:pPr algn="ctr">
              <a:spcBef>
                <a:spcPts val="0"/>
              </a:spcBef>
            </a:pPr>
            <a:r>
              <a:rPr lang="en-GB" sz="2000" b="1" dirty="0" smtClean="0">
                <a:latin typeface="Arial Black" panose="020B0A04020102020204" pitchFamily="34" charset="0"/>
              </a:rPr>
              <a:t>MANAGING MY OWN BUSINESS</a:t>
            </a:r>
            <a:endParaRPr lang="en-GB" sz="20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1827244"/>
            <a:ext cx="10975655" cy="4560223"/>
          </a:xfrm>
          <a:prstGeom prst="rect">
            <a:avLst/>
          </a:prstGeom>
          <a:noFill/>
        </p:spPr>
        <p:txBody>
          <a:bodyPr wrap="square" rtlCol="0">
            <a:spAutoFit/>
          </a:bodyPr>
          <a:lstStyle/>
          <a:p>
            <a:pPr algn="just">
              <a:spcAft>
                <a:spcPts val="500"/>
              </a:spcAft>
            </a:pPr>
            <a:r>
              <a:rPr lang="en-GB" sz="2400" dirty="0" smtClean="0">
                <a:solidFill>
                  <a:srgbClr val="FFC000"/>
                </a:solidFill>
                <a:latin typeface="Arial Black" panose="020B0A04020102020204" pitchFamily="34" charset="0"/>
              </a:rPr>
              <a:t>SELECT A PRODUCT OR SERVICE: </a:t>
            </a:r>
            <a:r>
              <a:rPr lang="en-GB" sz="1600" dirty="0" smtClean="0">
                <a:solidFill>
                  <a:schemeClr val="bg1"/>
                </a:solidFill>
                <a:latin typeface="Arial Black" panose="020B0A04020102020204" pitchFamily="34" charset="0"/>
              </a:rPr>
              <a:t>LIST THE TASKS THAT ARE INVOLVED IN THE PREPARATION  OF THE PRODUCT TO THE POINT OF DELIVERY.  USING THE TABLES BELOW, ESTIMARE THE TIME NEEDED FOR EACH STAGE OF PRODUCTION, LEAVING AN ALLOWANCE OF SAY 100/0 FOR CONTINGENCIES.</a:t>
            </a:r>
          </a:p>
          <a:p>
            <a:pPr algn="just">
              <a:spcAft>
                <a:spcPts val="500"/>
              </a:spcAft>
            </a:pPr>
            <a:endParaRPr lang="en-GB" sz="700" dirty="0" smtClean="0">
              <a:solidFill>
                <a:schemeClr val="bg1"/>
              </a:solidFill>
              <a:latin typeface="Arial Black" panose="020B0A04020102020204" pitchFamily="34" charset="0"/>
            </a:endParaRPr>
          </a:p>
          <a:p>
            <a:pPr algn="just">
              <a:spcAft>
                <a:spcPts val="500"/>
              </a:spcAft>
            </a:pPr>
            <a:r>
              <a:rPr lang="en-GB" sz="1600" dirty="0" smtClean="0">
                <a:solidFill>
                  <a:schemeClr val="bg1"/>
                </a:solidFill>
                <a:latin typeface="Arial Black" panose="020B0A04020102020204" pitchFamily="34" charset="0"/>
              </a:rPr>
              <a:t>DETERMINE WHICH TASKS CAN BE PERFORMED SIMULTANEOUSLY AND DRAW UP A TIME PLAN</a:t>
            </a:r>
          </a:p>
          <a:p>
            <a:pPr algn="ctr">
              <a:spcAft>
                <a:spcPts val="500"/>
              </a:spcAft>
            </a:pPr>
            <a:r>
              <a:rPr lang="en-GB" sz="2400" dirty="0">
                <a:solidFill>
                  <a:srgbClr val="FFC000"/>
                </a:solidFill>
                <a:latin typeface="Arial Black" panose="020B0A04020102020204" pitchFamily="34" charset="0"/>
              </a:rPr>
              <a:t>TASK TIME ESTIMATION </a:t>
            </a:r>
            <a:r>
              <a:rPr lang="en-GB" sz="2400" dirty="0" smtClean="0">
                <a:solidFill>
                  <a:srgbClr val="FFC000"/>
                </a:solidFill>
                <a:latin typeface="Arial Black" panose="020B0A04020102020204" pitchFamily="34" charset="0"/>
              </a:rPr>
              <a:t>SHEET</a:t>
            </a:r>
          </a:p>
          <a:p>
            <a:pPr algn="ctr">
              <a:spcAft>
                <a:spcPts val="500"/>
              </a:spcAft>
            </a:pPr>
            <a:endParaRPr lang="en-GB" sz="2400" dirty="0">
              <a:solidFill>
                <a:srgbClr val="FFC000"/>
              </a:solidFill>
              <a:latin typeface="Arial Black" panose="020B0A04020102020204" pitchFamily="34" charset="0"/>
            </a:endParaRPr>
          </a:p>
          <a:p>
            <a:pPr algn="ctr">
              <a:spcAft>
                <a:spcPts val="500"/>
              </a:spcAft>
            </a:pPr>
            <a:endParaRPr lang="en-GB" sz="3200" dirty="0" smtClean="0">
              <a:solidFill>
                <a:srgbClr val="FFC000"/>
              </a:solidFill>
              <a:latin typeface="Arial Black" panose="020B0A04020102020204" pitchFamily="34" charset="0"/>
            </a:endParaRPr>
          </a:p>
          <a:p>
            <a:pPr algn="ctr">
              <a:spcAft>
                <a:spcPts val="500"/>
              </a:spcAft>
            </a:pPr>
            <a:endParaRPr lang="en-GB" sz="2400" dirty="0">
              <a:solidFill>
                <a:srgbClr val="FFC000"/>
              </a:solidFill>
              <a:latin typeface="Arial Black" panose="020B0A04020102020204" pitchFamily="34" charset="0"/>
            </a:endParaRPr>
          </a:p>
          <a:p>
            <a:pPr algn="ctr">
              <a:spcAft>
                <a:spcPts val="500"/>
              </a:spcAft>
            </a:pPr>
            <a:endParaRPr lang="en-GB" sz="2400" dirty="0" smtClean="0">
              <a:solidFill>
                <a:srgbClr val="FFC000"/>
              </a:solidFill>
              <a:latin typeface="Arial Black" panose="020B0A04020102020204" pitchFamily="34" charset="0"/>
            </a:endParaRPr>
          </a:p>
          <a:p>
            <a:pPr algn="ctr">
              <a:spcAft>
                <a:spcPts val="500"/>
              </a:spcAft>
            </a:pPr>
            <a:r>
              <a:rPr lang="en-GB" dirty="0" smtClean="0">
                <a:solidFill>
                  <a:srgbClr val="FFC000"/>
                </a:solidFill>
                <a:latin typeface="Arial Black" panose="020B0A04020102020204" pitchFamily="34" charset="0"/>
              </a:rPr>
              <a:t>FOR CONTINGENCY SAKE ADD SOME SECONDS</a:t>
            </a:r>
            <a:endParaRPr lang="en-GB" sz="1600" dirty="0">
              <a:solidFill>
                <a:srgbClr val="FFC000"/>
              </a:solidFill>
              <a:latin typeface="Arial Black" panose="020B0A04020102020204" pitchFamily="34" charset="0"/>
            </a:endParaRPr>
          </a:p>
        </p:txBody>
      </p:sp>
      <p:sp>
        <p:nvSpPr>
          <p:cNvPr id="11" name="Oval 10"/>
          <p:cNvSpPr/>
          <p:nvPr/>
        </p:nvSpPr>
        <p:spPr>
          <a:xfrm>
            <a:off x="587104" y="2295446"/>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30" name="Group 29"/>
          <p:cNvGrpSpPr/>
          <p:nvPr/>
        </p:nvGrpSpPr>
        <p:grpSpPr>
          <a:xfrm>
            <a:off x="1223696" y="4164120"/>
            <a:ext cx="9929482" cy="2069602"/>
            <a:chOff x="1193789" y="4471574"/>
            <a:chExt cx="9929482" cy="2069602"/>
          </a:xfrm>
        </p:grpSpPr>
        <p:sp>
          <p:nvSpPr>
            <p:cNvPr id="9" name="Rectangle 8"/>
            <p:cNvSpPr/>
            <p:nvPr/>
          </p:nvSpPr>
          <p:spPr>
            <a:xfrm>
              <a:off x="1193789" y="4479403"/>
              <a:ext cx="9917907" cy="1782501"/>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 name="Straight Connector 2"/>
            <p:cNvCxnSpPr/>
            <p:nvPr/>
          </p:nvCxnSpPr>
          <p:spPr>
            <a:xfrm>
              <a:off x="4819794" y="4497377"/>
              <a:ext cx="22667" cy="177092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982987" y="4792980"/>
              <a:ext cx="0" cy="1475323"/>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4842704" y="4792980"/>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982987" y="5065853"/>
              <a:ext cx="0" cy="1475323"/>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193789" y="5097780"/>
              <a:ext cx="9917907" cy="879902"/>
              <a:chOff x="4831129" y="5097780"/>
              <a:chExt cx="6280567" cy="879902"/>
            </a:xfrm>
          </p:grpSpPr>
          <p:cxnSp>
            <p:nvCxnSpPr>
              <p:cNvPr id="13" name="Straight Connector 12"/>
              <p:cNvCxnSpPr/>
              <p:nvPr/>
            </p:nvCxnSpPr>
            <p:spPr>
              <a:xfrm flipH="1">
                <a:off x="4831129" y="5097780"/>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4831129" y="5370653"/>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4831129" y="5661635"/>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831129" y="5977682"/>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1988043" y="4616431"/>
              <a:ext cx="1379271" cy="461665"/>
            </a:xfrm>
            <a:prstGeom prst="rect">
              <a:avLst/>
            </a:prstGeom>
            <a:noFill/>
          </p:spPr>
          <p:txBody>
            <a:bodyPr wrap="square" rtlCol="0">
              <a:spAutoFit/>
            </a:bodyPr>
            <a:lstStyle/>
            <a:p>
              <a:pPr algn="just">
                <a:spcAft>
                  <a:spcPts val="500"/>
                </a:spcAft>
              </a:pPr>
              <a:r>
                <a:rPr lang="en-GB" sz="2400" dirty="0" smtClean="0">
                  <a:solidFill>
                    <a:srgbClr val="FFC000"/>
                  </a:solidFill>
                  <a:latin typeface="Arial Black" panose="020B0A04020102020204" pitchFamily="34" charset="0"/>
                </a:rPr>
                <a:t>TASK</a:t>
              </a:r>
              <a:endParaRPr lang="en-GB" sz="100" dirty="0" smtClean="0">
                <a:solidFill>
                  <a:schemeClr val="bg1"/>
                </a:solidFill>
                <a:latin typeface="Arial Black" panose="020B0A04020102020204" pitchFamily="34" charset="0"/>
              </a:endParaRPr>
            </a:p>
          </p:txBody>
        </p:sp>
        <p:sp>
          <p:nvSpPr>
            <p:cNvPr id="26" name="TextBox 25"/>
            <p:cNvSpPr txBox="1"/>
            <p:nvPr/>
          </p:nvSpPr>
          <p:spPr>
            <a:xfrm>
              <a:off x="6528307" y="4471574"/>
              <a:ext cx="3993081" cy="369332"/>
            </a:xfrm>
            <a:prstGeom prst="rect">
              <a:avLst/>
            </a:prstGeom>
            <a:noFill/>
          </p:spPr>
          <p:txBody>
            <a:bodyPr wrap="square" rtlCol="0">
              <a:spAutoFit/>
            </a:bodyPr>
            <a:lstStyle/>
            <a:p>
              <a:pPr algn="just">
                <a:spcAft>
                  <a:spcPts val="500"/>
                </a:spcAft>
              </a:pPr>
              <a:r>
                <a:rPr lang="en-GB" dirty="0" smtClean="0">
                  <a:solidFill>
                    <a:srgbClr val="FFC000"/>
                  </a:solidFill>
                  <a:latin typeface="Arial Black" panose="020B0A04020102020204" pitchFamily="34" charset="0"/>
                </a:rPr>
                <a:t>ESTIMATED TIME</a:t>
              </a:r>
              <a:endParaRPr lang="en-GB" sz="100" dirty="0" smtClean="0">
                <a:solidFill>
                  <a:schemeClr val="bg1"/>
                </a:solidFill>
                <a:latin typeface="Arial Black" panose="020B0A04020102020204" pitchFamily="34" charset="0"/>
              </a:endParaRPr>
            </a:p>
          </p:txBody>
        </p:sp>
        <p:sp>
          <p:nvSpPr>
            <p:cNvPr id="27" name="TextBox 26"/>
            <p:cNvSpPr txBox="1"/>
            <p:nvPr/>
          </p:nvSpPr>
          <p:spPr>
            <a:xfrm>
              <a:off x="5683075" y="4808607"/>
              <a:ext cx="1537134" cy="369332"/>
            </a:xfrm>
            <a:prstGeom prst="rect">
              <a:avLst/>
            </a:prstGeom>
            <a:noFill/>
          </p:spPr>
          <p:txBody>
            <a:bodyPr wrap="square" rtlCol="0">
              <a:spAutoFit/>
            </a:bodyPr>
            <a:lstStyle/>
            <a:p>
              <a:pPr algn="just">
                <a:spcAft>
                  <a:spcPts val="500"/>
                </a:spcAft>
              </a:pPr>
              <a:r>
                <a:rPr lang="en-GB" dirty="0" smtClean="0">
                  <a:solidFill>
                    <a:srgbClr val="FFC000"/>
                  </a:solidFill>
                  <a:latin typeface="Arial Black" panose="020B0A04020102020204" pitchFamily="34" charset="0"/>
                </a:rPr>
                <a:t>NORMAL</a:t>
              </a:r>
              <a:endParaRPr lang="en-GB" sz="100" dirty="0" smtClean="0">
                <a:solidFill>
                  <a:schemeClr val="bg1"/>
                </a:solidFill>
                <a:latin typeface="Arial Black" panose="020B0A04020102020204" pitchFamily="34" charset="0"/>
              </a:endParaRPr>
            </a:p>
          </p:txBody>
        </p:sp>
        <p:sp>
          <p:nvSpPr>
            <p:cNvPr id="28" name="TextBox 27"/>
            <p:cNvSpPr txBox="1"/>
            <p:nvPr/>
          </p:nvSpPr>
          <p:spPr>
            <a:xfrm>
              <a:off x="8823358" y="4794619"/>
              <a:ext cx="1537134" cy="369332"/>
            </a:xfrm>
            <a:prstGeom prst="rect">
              <a:avLst/>
            </a:prstGeom>
            <a:noFill/>
          </p:spPr>
          <p:txBody>
            <a:bodyPr wrap="square" rtlCol="0">
              <a:spAutoFit/>
            </a:bodyPr>
            <a:lstStyle/>
            <a:p>
              <a:pPr algn="just">
                <a:spcAft>
                  <a:spcPts val="500"/>
                </a:spcAft>
              </a:pPr>
              <a:r>
                <a:rPr lang="en-GB" dirty="0" smtClean="0">
                  <a:solidFill>
                    <a:srgbClr val="FFC000"/>
                  </a:solidFill>
                  <a:latin typeface="Arial Black" panose="020B0A04020102020204" pitchFamily="34" charset="0"/>
                </a:rPr>
                <a:t>MAXIMUM</a:t>
              </a:r>
              <a:endParaRPr lang="en-GB" sz="100" dirty="0" smtClean="0">
                <a:solidFill>
                  <a:schemeClr val="bg1"/>
                </a:solidFill>
                <a:latin typeface="Arial Black" panose="020B0A04020102020204" pitchFamily="34" charset="0"/>
              </a:endParaRPr>
            </a:p>
          </p:txBody>
        </p:sp>
        <p:sp>
          <p:nvSpPr>
            <p:cNvPr id="29" name="TextBox 28"/>
            <p:cNvSpPr txBox="1"/>
            <p:nvPr/>
          </p:nvSpPr>
          <p:spPr>
            <a:xfrm>
              <a:off x="1219475" y="5084809"/>
              <a:ext cx="9903796" cy="1269578"/>
            </a:xfrm>
            <a:prstGeom prst="rect">
              <a:avLst/>
            </a:prstGeom>
            <a:noFill/>
          </p:spPr>
          <p:txBody>
            <a:bodyPr wrap="square" rtlCol="0">
              <a:spAutoFit/>
            </a:bodyPr>
            <a:lstStyle/>
            <a:p>
              <a:pPr marL="342900" indent="-342900" algn="just">
                <a:spcAft>
                  <a:spcPts val="500"/>
                </a:spcAft>
                <a:buAutoNum type="arabicPeriod"/>
              </a:pPr>
              <a:r>
                <a:rPr lang="en-GB" sz="1600" dirty="0" smtClean="0">
                  <a:solidFill>
                    <a:schemeClr val="bg1"/>
                  </a:solidFill>
                  <a:latin typeface="Arial Black" panose="020B0A04020102020204" pitchFamily="34" charset="0"/>
                </a:rPr>
                <a:t>CUTTING </a:t>
              </a:r>
              <a:r>
                <a:rPr lang="en-GB" sz="1600" dirty="0">
                  <a:solidFill>
                    <a:schemeClr val="bg1"/>
                  </a:solidFill>
                  <a:latin typeface="Arial Black" panose="020B0A04020102020204" pitchFamily="34" charset="0"/>
                </a:rPr>
                <a:t>OF </a:t>
              </a:r>
              <a:r>
                <a:rPr lang="en-GB" sz="1600" dirty="0" smtClean="0">
                  <a:solidFill>
                    <a:schemeClr val="bg1"/>
                  </a:solidFill>
                  <a:latin typeface="Arial Black" panose="020B0A04020102020204" pitchFamily="34" charset="0"/>
                </a:rPr>
                <a:t>PAPER				1 MINUTE					1</a:t>
              </a:r>
              <a:r>
                <a:rPr lang="en-GB" sz="1600" baseline="30000" dirty="0" smtClean="0">
                  <a:solidFill>
                    <a:schemeClr val="bg1"/>
                  </a:solidFill>
                  <a:latin typeface="Arial Black" panose="020B0A04020102020204" pitchFamily="34" charset="0"/>
                </a:rPr>
                <a:t>1</a:t>
              </a:r>
              <a:r>
                <a:rPr lang="en-GB" sz="1600" dirty="0" smtClean="0">
                  <a:solidFill>
                    <a:schemeClr val="bg1"/>
                  </a:solidFill>
                  <a:latin typeface="Arial Black" panose="020B0A04020102020204" pitchFamily="34" charset="0"/>
                </a:rPr>
                <a:t>/</a:t>
              </a:r>
              <a:r>
                <a:rPr lang="en-GB" sz="1600" baseline="-25000" dirty="0" smtClean="0">
                  <a:solidFill>
                    <a:schemeClr val="bg1"/>
                  </a:solidFill>
                  <a:latin typeface="Arial Black" panose="020B0A04020102020204" pitchFamily="34" charset="0"/>
                </a:rPr>
                <a:t>2  </a:t>
              </a:r>
              <a:r>
                <a:rPr lang="en-GB" sz="1600" dirty="0" smtClean="0">
                  <a:solidFill>
                    <a:schemeClr val="bg1"/>
                  </a:solidFill>
                  <a:latin typeface="Arial Black" panose="020B0A04020102020204" pitchFamily="34" charset="0"/>
                </a:rPr>
                <a:t>MINUTES</a:t>
              </a:r>
              <a:endParaRPr lang="en-GB" sz="1600" baseline="-25000" dirty="0" smtClean="0">
                <a:solidFill>
                  <a:schemeClr val="bg1"/>
                </a:solidFill>
                <a:latin typeface="Arial Black" panose="020B0A04020102020204" pitchFamily="34" charset="0"/>
              </a:endParaRPr>
            </a:p>
            <a:p>
              <a:pPr marL="342900" indent="-342900" algn="just">
                <a:spcAft>
                  <a:spcPts val="500"/>
                </a:spcAft>
                <a:buAutoNum type="arabicPeriod"/>
              </a:pPr>
              <a:r>
                <a:rPr lang="en-GB" sz="1600" dirty="0" smtClean="0">
                  <a:solidFill>
                    <a:schemeClr val="bg1"/>
                  </a:solidFill>
                  <a:latin typeface="Arial Black" panose="020B0A04020102020204" pitchFamily="34" charset="0"/>
                </a:rPr>
                <a:t>FOLDING							</a:t>
              </a:r>
              <a:r>
                <a:rPr lang="en-GB" sz="1600" dirty="0">
                  <a:solidFill>
                    <a:schemeClr val="bg1"/>
                  </a:solidFill>
                  <a:latin typeface="Arial Black" panose="020B0A04020102020204" pitchFamily="34" charset="0"/>
                </a:rPr>
                <a:t>1 MINUTE					1</a:t>
              </a:r>
              <a:r>
                <a:rPr lang="en-GB" sz="1600" baseline="30000" dirty="0">
                  <a:solidFill>
                    <a:schemeClr val="bg1"/>
                  </a:solidFill>
                  <a:latin typeface="Arial Black" panose="020B0A04020102020204" pitchFamily="34" charset="0"/>
                </a:rPr>
                <a:t>1</a:t>
              </a:r>
              <a:r>
                <a:rPr lang="en-GB" sz="1600" dirty="0">
                  <a:solidFill>
                    <a:schemeClr val="bg1"/>
                  </a:solidFill>
                  <a:latin typeface="Arial Black" panose="020B0A04020102020204" pitchFamily="34" charset="0"/>
                </a:rPr>
                <a:t>/</a:t>
              </a:r>
              <a:r>
                <a:rPr lang="en-GB" sz="1600" baseline="-25000" dirty="0">
                  <a:solidFill>
                    <a:schemeClr val="bg1"/>
                  </a:solidFill>
                  <a:latin typeface="Arial Black" panose="020B0A04020102020204" pitchFamily="34" charset="0"/>
                </a:rPr>
                <a:t>2  </a:t>
              </a:r>
              <a:r>
                <a:rPr lang="en-GB" sz="1600" dirty="0">
                  <a:solidFill>
                    <a:schemeClr val="bg1"/>
                  </a:solidFill>
                  <a:latin typeface="Arial Black" panose="020B0A04020102020204" pitchFamily="34" charset="0"/>
                </a:rPr>
                <a:t>MINUTES</a:t>
              </a:r>
              <a:endParaRPr lang="en-GB" sz="1600" baseline="-25000" dirty="0">
                <a:solidFill>
                  <a:schemeClr val="bg1"/>
                </a:solidFill>
                <a:latin typeface="Arial Black" panose="020B0A04020102020204" pitchFamily="34" charset="0"/>
              </a:endParaRPr>
            </a:p>
            <a:p>
              <a:pPr marL="342900" indent="-342900" algn="just">
                <a:spcAft>
                  <a:spcPts val="500"/>
                </a:spcAft>
                <a:buAutoNum type="arabicPeriod"/>
              </a:pPr>
              <a:r>
                <a:rPr lang="en-GB" sz="1600" dirty="0" smtClean="0">
                  <a:solidFill>
                    <a:schemeClr val="bg1"/>
                  </a:solidFill>
                  <a:latin typeface="Arial Black" panose="020B0A04020102020204" pitchFamily="34" charset="0"/>
                </a:rPr>
                <a:t>SEALING							</a:t>
              </a:r>
              <a:r>
                <a:rPr lang="en-GB" sz="1600" dirty="0">
                  <a:solidFill>
                    <a:schemeClr val="bg1"/>
                  </a:solidFill>
                  <a:latin typeface="Arial Black" panose="020B0A04020102020204" pitchFamily="34" charset="0"/>
                </a:rPr>
                <a:t>1 MINUTE					1</a:t>
              </a:r>
              <a:r>
                <a:rPr lang="en-GB" sz="1600" baseline="30000" dirty="0">
                  <a:solidFill>
                    <a:schemeClr val="bg1"/>
                  </a:solidFill>
                  <a:latin typeface="Arial Black" panose="020B0A04020102020204" pitchFamily="34" charset="0"/>
                </a:rPr>
                <a:t>1</a:t>
              </a:r>
              <a:r>
                <a:rPr lang="en-GB" sz="1600" dirty="0">
                  <a:solidFill>
                    <a:schemeClr val="bg1"/>
                  </a:solidFill>
                  <a:latin typeface="Arial Black" panose="020B0A04020102020204" pitchFamily="34" charset="0"/>
                </a:rPr>
                <a:t>/</a:t>
              </a:r>
              <a:r>
                <a:rPr lang="en-GB" sz="1600" baseline="-25000" dirty="0">
                  <a:solidFill>
                    <a:schemeClr val="bg1"/>
                  </a:solidFill>
                  <a:latin typeface="Arial Black" panose="020B0A04020102020204" pitchFamily="34" charset="0"/>
                </a:rPr>
                <a:t>2  </a:t>
              </a:r>
              <a:r>
                <a:rPr lang="en-GB" sz="1600" dirty="0">
                  <a:solidFill>
                    <a:schemeClr val="bg1"/>
                  </a:solidFill>
                  <a:latin typeface="Arial Black" panose="020B0A04020102020204" pitchFamily="34" charset="0"/>
                </a:rPr>
                <a:t>MINUTES</a:t>
              </a:r>
              <a:endParaRPr lang="en-GB" sz="1600" baseline="-25000" dirty="0">
                <a:solidFill>
                  <a:schemeClr val="bg1"/>
                </a:solidFill>
                <a:latin typeface="Arial Black" panose="020B0A04020102020204" pitchFamily="34" charset="0"/>
              </a:endParaRPr>
            </a:p>
            <a:p>
              <a:pPr marL="342900" indent="-342900" algn="just">
                <a:spcAft>
                  <a:spcPts val="500"/>
                </a:spcAft>
                <a:buAutoNum type="arabicPeriod"/>
              </a:pPr>
              <a:r>
                <a:rPr lang="en-GB" sz="1600" dirty="0" smtClean="0">
                  <a:solidFill>
                    <a:schemeClr val="bg1"/>
                  </a:solidFill>
                  <a:latin typeface="Arial Black" panose="020B0A04020102020204" pitchFamily="34" charset="0"/>
                </a:rPr>
                <a:t>TOTAL							3 </a:t>
              </a:r>
              <a:r>
                <a:rPr lang="en-GB" sz="1600" dirty="0">
                  <a:solidFill>
                    <a:schemeClr val="bg1"/>
                  </a:solidFill>
                  <a:latin typeface="Arial Black" panose="020B0A04020102020204" pitchFamily="34" charset="0"/>
                </a:rPr>
                <a:t>MINUTE					</a:t>
              </a:r>
              <a:r>
                <a:rPr lang="en-GB" sz="1600" dirty="0" smtClean="0">
                  <a:solidFill>
                    <a:schemeClr val="bg1"/>
                  </a:solidFill>
                  <a:latin typeface="Arial Black" panose="020B0A04020102020204" pitchFamily="34" charset="0"/>
                </a:rPr>
                <a:t>4</a:t>
              </a:r>
              <a:r>
                <a:rPr lang="en-GB" sz="1600" baseline="30000" dirty="0" smtClean="0">
                  <a:solidFill>
                    <a:schemeClr val="bg1"/>
                  </a:solidFill>
                  <a:latin typeface="Arial Black" panose="020B0A04020102020204" pitchFamily="34" charset="0"/>
                </a:rPr>
                <a:t>1</a:t>
              </a:r>
              <a:r>
                <a:rPr lang="en-GB" sz="1600" dirty="0" smtClean="0">
                  <a:solidFill>
                    <a:schemeClr val="bg1"/>
                  </a:solidFill>
                  <a:latin typeface="Arial Black" panose="020B0A04020102020204" pitchFamily="34" charset="0"/>
                </a:rPr>
                <a:t>/</a:t>
              </a:r>
              <a:r>
                <a:rPr lang="en-GB" sz="1600" baseline="-25000" dirty="0" smtClean="0">
                  <a:solidFill>
                    <a:schemeClr val="bg1"/>
                  </a:solidFill>
                  <a:latin typeface="Arial Black" panose="020B0A04020102020204" pitchFamily="34" charset="0"/>
                </a:rPr>
                <a:t>2  </a:t>
              </a:r>
              <a:r>
                <a:rPr lang="en-GB" sz="1600" dirty="0" smtClean="0">
                  <a:solidFill>
                    <a:schemeClr val="bg1"/>
                  </a:solidFill>
                  <a:latin typeface="Arial Black" panose="020B0A04020102020204" pitchFamily="34" charset="0"/>
                </a:rPr>
                <a:t>MINUTES</a:t>
              </a:r>
              <a:endParaRPr lang="en-GB" sz="1600" baseline="-25000" dirty="0">
                <a:solidFill>
                  <a:schemeClr val="bg1"/>
                </a:solidFill>
                <a:latin typeface="Arial Black" panose="020B0A04020102020204" pitchFamily="34" charset="0"/>
              </a:endParaRPr>
            </a:p>
          </p:txBody>
        </p:sp>
      </p:grpSp>
    </p:spTree>
    <p:extLst>
      <p:ext uri="{BB962C8B-B14F-4D97-AF65-F5344CB8AC3E}">
        <p14:creationId xmlns:p14="http://schemas.microsoft.com/office/powerpoint/2010/main" val="29001581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2303362" y="1106642"/>
            <a:ext cx="8218026" cy="733733"/>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GB" sz="2000" b="1" dirty="0" smtClean="0">
                <a:latin typeface="Arial Black" panose="020B0A04020102020204" pitchFamily="34" charset="0"/>
              </a:rPr>
              <a:t>DEVELOPING MY ENTREPRENEURIAL SKILLS</a:t>
            </a:r>
          </a:p>
          <a:p>
            <a:pPr algn="ctr">
              <a:spcBef>
                <a:spcPts val="0"/>
              </a:spcBef>
            </a:pPr>
            <a:r>
              <a:rPr lang="en-GB" sz="2000" b="1" dirty="0" smtClean="0">
                <a:latin typeface="Arial Black" panose="020B0A04020102020204" pitchFamily="34" charset="0"/>
              </a:rPr>
              <a:t>MANAGING MY OWN BUSINESS</a:t>
            </a:r>
            <a:endParaRPr lang="en-GB" sz="20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1" name="Oval 10"/>
          <p:cNvSpPr/>
          <p:nvPr/>
        </p:nvSpPr>
        <p:spPr>
          <a:xfrm>
            <a:off x="587104" y="2295446"/>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1131259" y="2491147"/>
            <a:ext cx="9917907" cy="264224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 name="Straight Connector 2"/>
          <p:cNvCxnSpPr/>
          <p:nvPr/>
        </p:nvCxnSpPr>
        <p:spPr>
          <a:xfrm>
            <a:off x="5808184" y="2465415"/>
            <a:ext cx="22667" cy="262508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920457" y="2468289"/>
            <a:ext cx="4343" cy="267458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131259" y="3407781"/>
            <a:ext cx="9917907" cy="1304299"/>
            <a:chOff x="4831129" y="5097780"/>
            <a:chExt cx="6280567" cy="879902"/>
          </a:xfrm>
        </p:grpSpPr>
        <p:cxnSp>
          <p:nvCxnSpPr>
            <p:cNvPr id="13" name="Straight Connector 12"/>
            <p:cNvCxnSpPr/>
            <p:nvPr/>
          </p:nvCxnSpPr>
          <p:spPr>
            <a:xfrm flipH="1">
              <a:off x="4831129" y="5097780"/>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4831129" y="5370653"/>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4831129" y="5661635"/>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831129" y="5977682"/>
              <a:ext cx="62805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1363634" y="2694267"/>
            <a:ext cx="2208621" cy="461665"/>
          </a:xfrm>
          <a:prstGeom prst="rect">
            <a:avLst/>
          </a:prstGeom>
          <a:noFill/>
        </p:spPr>
        <p:txBody>
          <a:bodyPr wrap="square" rtlCol="0">
            <a:spAutoFit/>
          </a:bodyPr>
          <a:lstStyle/>
          <a:p>
            <a:pPr algn="just">
              <a:spcAft>
                <a:spcPts val="500"/>
              </a:spcAft>
            </a:pPr>
            <a:r>
              <a:rPr lang="en-GB" sz="2400" dirty="0" smtClean="0">
                <a:solidFill>
                  <a:srgbClr val="FFC000"/>
                </a:solidFill>
                <a:latin typeface="Arial Black" panose="020B0A04020102020204" pitchFamily="34" charset="0"/>
              </a:rPr>
              <a:t>ACTIVITY</a:t>
            </a:r>
            <a:endParaRPr lang="en-GB" sz="100" dirty="0" smtClean="0">
              <a:solidFill>
                <a:schemeClr val="bg1"/>
              </a:solidFill>
              <a:latin typeface="Arial Black" panose="020B0A04020102020204" pitchFamily="34" charset="0"/>
            </a:endParaRPr>
          </a:p>
        </p:txBody>
      </p:sp>
      <p:sp>
        <p:nvSpPr>
          <p:cNvPr id="29" name="TextBox 28"/>
          <p:cNvSpPr txBox="1"/>
          <p:nvPr/>
        </p:nvSpPr>
        <p:spPr>
          <a:xfrm>
            <a:off x="1156945" y="3388553"/>
            <a:ext cx="9892221" cy="1615827"/>
          </a:xfrm>
          <a:prstGeom prst="rect">
            <a:avLst/>
          </a:prstGeom>
          <a:noFill/>
        </p:spPr>
        <p:txBody>
          <a:bodyPr wrap="square" rtlCol="0">
            <a:spAutoFit/>
          </a:bodyPr>
          <a:lstStyle/>
          <a:p>
            <a:pPr marL="342900" indent="-342900" algn="just">
              <a:spcAft>
                <a:spcPts val="1400"/>
              </a:spcAft>
              <a:buAutoNum type="arabicPeriod"/>
            </a:pPr>
            <a:r>
              <a:rPr lang="en-GB" sz="1600" dirty="0" smtClean="0">
                <a:solidFill>
                  <a:schemeClr val="bg1"/>
                </a:solidFill>
                <a:latin typeface="Arial Black" panose="020B0A04020102020204" pitchFamily="34" charset="0"/>
              </a:rPr>
              <a:t>CUTTING 				8:00AM	</a:t>
            </a:r>
            <a:r>
              <a:rPr lang="en-GB" sz="1600" dirty="0">
                <a:solidFill>
                  <a:schemeClr val="bg1"/>
                </a:solidFill>
                <a:latin typeface="Arial Black" panose="020B0A04020102020204" pitchFamily="34" charset="0"/>
              </a:rPr>
              <a:t>	</a:t>
            </a:r>
            <a:r>
              <a:rPr lang="en-GB" sz="1600" dirty="0" smtClean="0">
                <a:solidFill>
                  <a:schemeClr val="bg1"/>
                </a:solidFill>
                <a:latin typeface="Arial Black" panose="020B0A04020102020204" pitchFamily="34" charset="0"/>
              </a:rPr>
              <a:t>       4.00PM				8 HOURS</a:t>
            </a:r>
            <a:endParaRPr lang="en-GB" sz="1600" baseline="-25000" dirty="0" smtClean="0">
              <a:solidFill>
                <a:schemeClr val="bg1"/>
              </a:solidFill>
              <a:latin typeface="Arial Black" panose="020B0A04020102020204" pitchFamily="34" charset="0"/>
            </a:endParaRPr>
          </a:p>
          <a:p>
            <a:pPr marL="342900" indent="-342900" algn="just">
              <a:spcAft>
                <a:spcPts val="1400"/>
              </a:spcAft>
              <a:buAutoNum type="arabicPeriod"/>
            </a:pPr>
            <a:r>
              <a:rPr lang="en-GB" sz="1600" dirty="0" smtClean="0">
                <a:solidFill>
                  <a:schemeClr val="bg1"/>
                </a:solidFill>
                <a:latin typeface="Arial Black" panose="020B0A04020102020204" pitchFamily="34" charset="0"/>
              </a:rPr>
              <a:t>FOLDING					</a:t>
            </a:r>
            <a:r>
              <a:rPr lang="en-GB" sz="1600" dirty="0">
                <a:solidFill>
                  <a:schemeClr val="bg1"/>
                </a:solidFill>
                <a:latin typeface="Arial Black" panose="020B0A04020102020204" pitchFamily="34" charset="0"/>
              </a:rPr>
              <a:t> 8:00AM		       4.00PM				8 HOURS </a:t>
            </a:r>
            <a:r>
              <a:rPr lang="en-GB" sz="1600" dirty="0" smtClean="0">
                <a:solidFill>
                  <a:schemeClr val="bg1"/>
                </a:solidFill>
                <a:latin typeface="Arial Black" panose="020B0A04020102020204" pitchFamily="34" charset="0"/>
              </a:rPr>
              <a:t>			</a:t>
            </a:r>
            <a:endParaRPr lang="en-GB" sz="1600" baseline="-25000" dirty="0" smtClean="0">
              <a:solidFill>
                <a:schemeClr val="bg1"/>
              </a:solidFill>
              <a:latin typeface="Arial Black" panose="020B0A04020102020204" pitchFamily="34" charset="0"/>
            </a:endParaRPr>
          </a:p>
          <a:p>
            <a:pPr marL="342900" indent="-342900" algn="just">
              <a:spcAft>
                <a:spcPts val="1400"/>
              </a:spcAft>
              <a:buAutoNum type="arabicPeriod"/>
            </a:pPr>
            <a:r>
              <a:rPr lang="en-GB" sz="1600" dirty="0" smtClean="0">
                <a:solidFill>
                  <a:schemeClr val="bg1"/>
                </a:solidFill>
                <a:latin typeface="Arial Black" panose="020B0A04020102020204" pitchFamily="34" charset="0"/>
              </a:rPr>
              <a:t>SEALING					</a:t>
            </a:r>
            <a:r>
              <a:rPr lang="en-GB" sz="1600" dirty="0">
                <a:solidFill>
                  <a:schemeClr val="bg1"/>
                </a:solidFill>
                <a:latin typeface="Arial Black" panose="020B0A04020102020204" pitchFamily="34" charset="0"/>
              </a:rPr>
              <a:t> 8:00AM		       4.00PM				8 HOURS </a:t>
            </a:r>
            <a:r>
              <a:rPr lang="en-GB" sz="1600" dirty="0" smtClean="0">
                <a:solidFill>
                  <a:schemeClr val="bg1"/>
                </a:solidFill>
                <a:latin typeface="Arial Black" panose="020B0A04020102020204" pitchFamily="34" charset="0"/>
              </a:rPr>
              <a:t>			</a:t>
            </a:r>
          </a:p>
          <a:p>
            <a:pPr algn="just">
              <a:spcAft>
                <a:spcPts val="1400"/>
              </a:spcAft>
            </a:pPr>
            <a:r>
              <a:rPr lang="en-GB" sz="1600" dirty="0" smtClean="0">
                <a:solidFill>
                  <a:schemeClr val="bg1"/>
                </a:solidFill>
                <a:latin typeface="Arial Black" panose="020B0A04020102020204" pitchFamily="34" charset="0"/>
              </a:rPr>
              <a:t>						</a:t>
            </a:r>
            <a:endParaRPr lang="en-GB" sz="1600" baseline="-25000" dirty="0">
              <a:solidFill>
                <a:schemeClr val="bg1"/>
              </a:solidFill>
              <a:latin typeface="Arial Black" panose="020B0A04020102020204" pitchFamily="34" charset="0"/>
            </a:endParaRPr>
          </a:p>
        </p:txBody>
      </p:sp>
      <p:sp>
        <p:nvSpPr>
          <p:cNvPr id="31" name="TextBox 30"/>
          <p:cNvSpPr txBox="1"/>
          <p:nvPr/>
        </p:nvSpPr>
        <p:spPr>
          <a:xfrm>
            <a:off x="2339156" y="1953073"/>
            <a:ext cx="6729277" cy="461665"/>
          </a:xfrm>
          <a:prstGeom prst="rect">
            <a:avLst/>
          </a:prstGeom>
          <a:noFill/>
        </p:spPr>
        <p:txBody>
          <a:bodyPr wrap="square" rtlCol="0">
            <a:spAutoFit/>
          </a:bodyPr>
          <a:lstStyle/>
          <a:p>
            <a:pPr algn="ctr">
              <a:spcAft>
                <a:spcPts val="500"/>
              </a:spcAft>
            </a:pPr>
            <a:r>
              <a:rPr lang="en-GB" sz="2400" dirty="0" smtClean="0">
                <a:solidFill>
                  <a:srgbClr val="FFC000"/>
                </a:solidFill>
                <a:latin typeface="Arial Black" panose="020B0A04020102020204" pitchFamily="34" charset="0"/>
              </a:rPr>
              <a:t>DAILY ACTIVITY TIME PLAN</a:t>
            </a:r>
            <a:endParaRPr lang="en-GB" sz="100" dirty="0" smtClean="0">
              <a:solidFill>
                <a:schemeClr val="bg1"/>
              </a:solidFill>
              <a:latin typeface="Arial Black" panose="020B0A04020102020204" pitchFamily="34" charset="0"/>
            </a:endParaRPr>
          </a:p>
        </p:txBody>
      </p:sp>
      <p:cxnSp>
        <p:nvCxnSpPr>
          <p:cNvPr id="32" name="Straight Connector 31"/>
          <p:cNvCxnSpPr/>
          <p:nvPr/>
        </p:nvCxnSpPr>
        <p:spPr>
          <a:xfrm>
            <a:off x="3903372" y="2481214"/>
            <a:ext cx="22667" cy="262508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495173" y="2583402"/>
            <a:ext cx="2208621" cy="895117"/>
          </a:xfrm>
          <a:prstGeom prst="rect">
            <a:avLst/>
          </a:prstGeom>
          <a:noFill/>
        </p:spPr>
        <p:txBody>
          <a:bodyPr wrap="square" rtlCol="0">
            <a:spAutoFit/>
          </a:bodyPr>
          <a:lstStyle/>
          <a:p>
            <a:pPr algn="ctr">
              <a:spcAft>
                <a:spcPts val="500"/>
              </a:spcAft>
            </a:pPr>
            <a:r>
              <a:rPr lang="en-GB" sz="2400" dirty="0" smtClean="0">
                <a:solidFill>
                  <a:srgbClr val="FFC000"/>
                </a:solidFill>
                <a:latin typeface="Arial Black" panose="020B0A04020102020204" pitchFamily="34" charset="0"/>
              </a:rPr>
              <a:t>START</a:t>
            </a:r>
          </a:p>
          <a:p>
            <a:pPr algn="ctr">
              <a:spcAft>
                <a:spcPts val="500"/>
              </a:spcAft>
            </a:pPr>
            <a:r>
              <a:rPr lang="en-GB" sz="2400" dirty="0" smtClean="0">
                <a:solidFill>
                  <a:srgbClr val="FFC000"/>
                </a:solidFill>
                <a:latin typeface="Arial Black" panose="020B0A04020102020204" pitchFamily="34" charset="0"/>
              </a:rPr>
              <a:t>TIME</a:t>
            </a:r>
            <a:endParaRPr lang="en-GB" sz="100" dirty="0" smtClean="0">
              <a:solidFill>
                <a:schemeClr val="bg1"/>
              </a:solidFill>
              <a:latin typeface="Arial Black" panose="020B0A04020102020204" pitchFamily="34" charset="0"/>
            </a:endParaRPr>
          </a:p>
        </p:txBody>
      </p:sp>
      <p:sp>
        <p:nvSpPr>
          <p:cNvPr id="34" name="TextBox 33"/>
          <p:cNvSpPr txBox="1"/>
          <p:nvPr/>
        </p:nvSpPr>
        <p:spPr>
          <a:xfrm>
            <a:off x="5435054" y="2573469"/>
            <a:ext cx="2208621" cy="895117"/>
          </a:xfrm>
          <a:prstGeom prst="rect">
            <a:avLst/>
          </a:prstGeom>
          <a:noFill/>
        </p:spPr>
        <p:txBody>
          <a:bodyPr wrap="square" rtlCol="0">
            <a:spAutoFit/>
          </a:bodyPr>
          <a:lstStyle/>
          <a:p>
            <a:pPr algn="ctr">
              <a:spcAft>
                <a:spcPts val="500"/>
              </a:spcAft>
            </a:pPr>
            <a:r>
              <a:rPr lang="en-GB" sz="2400" dirty="0" smtClean="0">
                <a:solidFill>
                  <a:srgbClr val="FFC000"/>
                </a:solidFill>
                <a:latin typeface="Arial Black" panose="020B0A04020102020204" pitchFamily="34" charset="0"/>
              </a:rPr>
              <a:t>STOP</a:t>
            </a:r>
          </a:p>
          <a:p>
            <a:pPr algn="ctr">
              <a:spcAft>
                <a:spcPts val="500"/>
              </a:spcAft>
            </a:pPr>
            <a:r>
              <a:rPr lang="en-GB" sz="2400" dirty="0" smtClean="0">
                <a:solidFill>
                  <a:srgbClr val="FFC000"/>
                </a:solidFill>
                <a:latin typeface="Arial Black" panose="020B0A04020102020204" pitchFamily="34" charset="0"/>
              </a:rPr>
              <a:t>TIME</a:t>
            </a:r>
            <a:endParaRPr lang="en-GB" sz="100" dirty="0" smtClean="0">
              <a:solidFill>
                <a:schemeClr val="bg1"/>
              </a:solidFill>
              <a:latin typeface="Arial Black" panose="020B0A04020102020204" pitchFamily="34" charset="0"/>
            </a:endParaRPr>
          </a:p>
        </p:txBody>
      </p:sp>
      <p:sp>
        <p:nvSpPr>
          <p:cNvPr id="35" name="TextBox 34"/>
          <p:cNvSpPr txBox="1"/>
          <p:nvPr/>
        </p:nvSpPr>
        <p:spPr>
          <a:xfrm>
            <a:off x="8426636" y="2757009"/>
            <a:ext cx="2208621" cy="461665"/>
          </a:xfrm>
          <a:prstGeom prst="rect">
            <a:avLst/>
          </a:prstGeom>
          <a:noFill/>
        </p:spPr>
        <p:txBody>
          <a:bodyPr wrap="square" rtlCol="0">
            <a:spAutoFit/>
          </a:bodyPr>
          <a:lstStyle/>
          <a:p>
            <a:pPr algn="ctr">
              <a:spcAft>
                <a:spcPts val="500"/>
              </a:spcAft>
            </a:pPr>
            <a:r>
              <a:rPr lang="en-GB" sz="2400" dirty="0" smtClean="0">
                <a:solidFill>
                  <a:srgbClr val="FFC000"/>
                </a:solidFill>
                <a:latin typeface="Arial Black" panose="020B0A04020102020204" pitchFamily="34" charset="0"/>
              </a:rPr>
              <a:t>DURATION</a:t>
            </a:r>
            <a:endParaRPr lang="en-GB" sz="100" dirty="0" smtClean="0">
              <a:solidFill>
                <a:schemeClr val="bg1"/>
              </a:solidFill>
              <a:latin typeface="Arial Black" panose="020B0A04020102020204" pitchFamily="34" charset="0"/>
            </a:endParaRPr>
          </a:p>
        </p:txBody>
      </p:sp>
    </p:spTree>
    <p:extLst>
      <p:ext uri="{BB962C8B-B14F-4D97-AF65-F5344CB8AC3E}">
        <p14:creationId xmlns:p14="http://schemas.microsoft.com/office/powerpoint/2010/main" val="815169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2606058" y="1072595"/>
            <a:ext cx="7239381" cy="650749"/>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GB" b="1" dirty="0" smtClean="0">
                <a:latin typeface="Arial Black" panose="020B0A04020102020204" pitchFamily="34" charset="0"/>
              </a:rPr>
              <a:t>DEVELOPING MY ENTREPRENEURIAL SKILLS</a:t>
            </a:r>
          </a:p>
          <a:p>
            <a:pPr algn="ctr">
              <a:spcBef>
                <a:spcPts val="0"/>
              </a:spcBef>
            </a:pPr>
            <a:r>
              <a:rPr lang="en-GB" b="1" dirty="0" smtClean="0">
                <a:latin typeface="Arial Black" panose="020B0A04020102020204" pitchFamily="34" charset="0"/>
              </a:rPr>
              <a:t>MANAGING MY OWN BUSINESS</a:t>
            </a:r>
            <a:endParaRPr lang="en-GB"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1961157"/>
            <a:ext cx="10975655" cy="4475584"/>
          </a:xfrm>
          <a:prstGeom prst="rect">
            <a:avLst/>
          </a:prstGeom>
          <a:noFill/>
        </p:spPr>
        <p:txBody>
          <a:bodyPr wrap="square" rtlCol="0">
            <a:spAutoFit/>
          </a:bodyPr>
          <a:lstStyle/>
          <a:p>
            <a:pPr algn="just">
              <a:spcAft>
                <a:spcPts val="500"/>
              </a:spcAft>
            </a:pPr>
            <a:r>
              <a:rPr lang="en-GB" sz="2800" dirty="0" smtClean="0">
                <a:solidFill>
                  <a:srgbClr val="FFC000"/>
                </a:solidFill>
                <a:latin typeface="Arial Black" panose="020B0A04020102020204" pitchFamily="34" charset="0"/>
              </a:rPr>
              <a:t>ETHICS: </a:t>
            </a:r>
            <a:r>
              <a:rPr lang="en-GB" dirty="0" smtClean="0">
                <a:solidFill>
                  <a:schemeClr val="bg1"/>
                </a:solidFill>
                <a:latin typeface="Arial Black" panose="020B0A04020102020204" pitchFamily="34" charset="0"/>
              </a:rPr>
              <a:t>THESE ARE AMORAL PRINCIPLES THAT GOVERNS A PERSON BEHAVIOUR CONDUCTING OF AN ACTIVITY</a:t>
            </a:r>
          </a:p>
          <a:p>
            <a:pPr algn="just">
              <a:spcAft>
                <a:spcPts val="500"/>
              </a:spcAft>
            </a:pPr>
            <a:endParaRPr lang="en-GB" dirty="0">
              <a:solidFill>
                <a:schemeClr val="bg1"/>
              </a:solidFill>
              <a:latin typeface="Arial Black" panose="020B0A04020102020204" pitchFamily="34" charset="0"/>
            </a:endParaRPr>
          </a:p>
          <a:p>
            <a:pPr algn="ctr">
              <a:spcAft>
                <a:spcPts val="500"/>
              </a:spcAft>
            </a:pPr>
            <a:r>
              <a:rPr lang="en-GB" sz="2800" dirty="0">
                <a:solidFill>
                  <a:srgbClr val="FFC000"/>
                </a:solidFill>
                <a:latin typeface="Arial Black" panose="020B0A04020102020204" pitchFamily="34" charset="0"/>
              </a:rPr>
              <a:t>BUSINESS ETHICS</a:t>
            </a:r>
            <a:endParaRPr lang="en-GB" sz="2800" dirty="0">
              <a:solidFill>
                <a:srgbClr val="FFC000"/>
              </a:solidFill>
              <a:latin typeface="Arial Black" panose="020B0A04020102020204" pitchFamily="34" charset="0"/>
            </a:endParaRPr>
          </a:p>
          <a:p>
            <a:pPr algn="just">
              <a:spcAft>
                <a:spcPts val="500"/>
              </a:spcAft>
            </a:pPr>
            <a:endParaRPr lang="en-GB" sz="100" dirty="0">
              <a:solidFill>
                <a:schemeClr val="bg1"/>
              </a:solidFill>
              <a:latin typeface="Arial Black" panose="020B0A04020102020204" pitchFamily="34" charset="0"/>
            </a:endParaRPr>
          </a:p>
          <a:p>
            <a:pPr algn="just">
              <a:spcAft>
                <a:spcPts val="500"/>
              </a:spcAft>
            </a:pPr>
            <a:endParaRPr lang="en-GB" sz="1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BUSINESS NEED TO FUNCTION ACCORDING TO ESTABLISHED LAWS AND RULES SET OUT BY THE COMMUNITY AS WELL AS THE PREVAILING ETHICAL STANDARDS.</a:t>
            </a:r>
          </a:p>
          <a:p>
            <a:pPr>
              <a:spcAft>
                <a:spcPts val="600"/>
              </a:spcAft>
            </a:pPr>
            <a:endParaRPr lang="en-GB" sz="1050" dirty="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INVESTORS, LENDING INSTITUTIONS AND CUSTOMERS PAY CLOSE ATTENTION TO THE STANDARDS OF PRACTICE OF BUSINESSES.  BUT MOST IMPORTANTLY, YOUNG ENTREPRENEURS MAY WISH TO SET THEIR OWN HIGH ETHICAL STANDARDS</a:t>
            </a:r>
            <a:endParaRPr lang="en-GB" dirty="0" smtClean="0">
              <a:solidFill>
                <a:schemeClr val="bg1"/>
              </a:solidFill>
              <a:latin typeface="Arial Black" panose="020B0A04020102020204" pitchFamily="34" charset="0"/>
            </a:endParaRPr>
          </a:p>
        </p:txBody>
      </p:sp>
      <p:sp>
        <p:nvSpPr>
          <p:cNvPr id="11" name="Oval 10"/>
          <p:cNvSpPr/>
          <p:nvPr/>
        </p:nvSpPr>
        <p:spPr>
          <a:xfrm>
            <a:off x="610898" y="3824693"/>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610898" y="5047022"/>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77948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2606058" y="1072595"/>
            <a:ext cx="7239381" cy="650749"/>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GB" b="1" dirty="0" smtClean="0">
                <a:latin typeface="Arial Black" panose="020B0A04020102020204" pitchFamily="34" charset="0"/>
              </a:rPr>
              <a:t>DEVELOPING MY ENTREPRENEURIAL SKILLS</a:t>
            </a:r>
          </a:p>
          <a:p>
            <a:pPr algn="ctr">
              <a:spcBef>
                <a:spcPts val="0"/>
              </a:spcBef>
            </a:pPr>
            <a:r>
              <a:rPr lang="en-GB" b="1" dirty="0" smtClean="0">
                <a:latin typeface="Arial Black" panose="020B0A04020102020204" pitchFamily="34" charset="0"/>
              </a:rPr>
              <a:t>MANAGING MY OWN BUSINESS</a:t>
            </a:r>
            <a:endParaRPr lang="en-GB"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2" y="1961157"/>
            <a:ext cx="10975655" cy="4652556"/>
          </a:xfrm>
          <a:prstGeom prst="rect">
            <a:avLst/>
          </a:prstGeom>
          <a:noFill/>
        </p:spPr>
        <p:txBody>
          <a:bodyPr wrap="square" rtlCol="0">
            <a:spAutoFit/>
          </a:bodyPr>
          <a:lstStyle/>
          <a:p>
            <a:pPr algn="just">
              <a:spcAft>
                <a:spcPts val="500"/>
              </a:spcAft>
            </a:pPr>
            <a:r>
              <a:rPr lang="en-GB" sz="2800" dirty="0" smtClean="0">
                <a:solidFill>
                  <a:srgbClr val="FFC000"/>
                </a:solidFill>
                <a:latin typeface="Arial Black" panose="020B0A04020102020204" pitchFamily="34" charset="0"/>
              </a:rPr>
              <a:t>VALUE CHAIN: </a:t>
            </a:r>
            <a:r>
              <a:rPr lang="en-GB" dirty="0" smtClean="0">
                <a:solidFill>
                  <a:schemeClr val="bg1"/>
                </a:solidFill>
                <a:latin typeface="Arial Black" panose="020B0A04020102020204" pitchFamily="34" charset="0"/>
              </a:rPr>
              <a:t>A PROCESS OR ACTIVITIES BY WHICH A COMPANY ADDS VALUE TO AN EXISTING PRODUCTION</a:t>
            </a:r>
          </a:p>
          <a:p>
            <a:pPr algn="just">
              <a:spcAft>
                <a:spcPts val="500"/>
              </a:spcAft>
            </a:pPr>
            <a:endParaRPr lang="en-GB" dirty="0">
              <a:solidFill>
                <a:schemeClr val="bg1"/>
              </a:solidFill>
              <a:latin typeface="Arial Black" panose="020B0A04020102020204" pitchFamily="34" charset="0"/>
            </a:endParaRPr>
          </a:p>
          <a:p>
            <a:pPr algn="just">
              <a:spcAft>
                <a:spcPts val="500"/>
              </a:spcAft>
            </a:pPr>
            <a:r>
              <a:rPr lang="en-GB" sz="2000" dirty="0" smtClean="0">
                <a:solidFill>
                  <a:srgbClr val="FFC000"/>
                </a:solidFill>
                <a:latin typeface="Arial Black" panose="020B0A04020102020204" pitchFamily="34" charset="0"/>
              </a:rPr>
              <a:t>WHY IS IT IMPORTANT TO PRACTICE BUSINESS ETHICS AND VALUES?</a:t>
            </a:r>
            <a:endParaRPr lang="en-GB" sz="2000" dirty="0">
              <a:solidFill>
                <a:srgbClr val="FFC000"/>
              </a:solidFill>
              <a:latin typeface="Arial Black" panose="020B0A04020102020204" pitchFamily="34" charset="0"/>
            </a:endParaRPr>
          </a:p>
          <a:p>
            <a:pPr algn="just">
              <a:spcAft>
                <a:spcPts val="500"/>
              </a:spcAft>
            </a:pPr>
            <a:endParaRPr lang="en-GB" sz="100" dirty="0">
              <a:solidFill>
                <a:schemeClr val="bg1"/>
              </a:solidFill>
              <a:latin typeface="Arial Black" panose="020B0A04020102020204" pitchFamily="34" charset="0"/>
            </a:endParaRPr>
          </a:p>
          <a:p>
            <a:pPr algn="just">
              <a:spcAft>
                <a:spcPts val="500"/>
              </a:spcAft>
            </a:pPr>
            <a:endParaRPr lang="en-GB" sz="1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MARKETING AND THE PROVISION AFTER SALES SERVICES</a:t>
            </a:r>
          </a:p>
          <a:p>
            <a:pPr>
              <a:spcAft>
                <a:spcPts val="600"/>
              </a:spcAft>
            </a:pPr>
            <a:endParaRPr lang="en-GB" sz="9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CONFORM WITH THE STANDARD SET BY THE COMMUNITY</a:t>
            </a:r>
          </a:p>
          <a:p>
            <a:pPr>
              <a:spcAft>
                <a:spcPts val="600"/>
              </a:spcAft>
            </a:pPr>
            <a:endParaRPr lang="en-GB" sz="9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INVESTORS LENDING INSTITUTION AND CUSTOMERS PAY CLOSE ATTENTION TO THE STANDARD OF PRACTICE OF BUSINESS</a:t>
            </a:r>
          </a:p>
          <a:p>
            <a:pPr>
              <a:spcAft>
                <a:spcPts val="600"/>
              </a:spcAft>
            </a:pPr>
            <a:endParaRPr lang="en-GB" sz="1050" dirty="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YOUNG ENTREPRENUERS, THEREFORE MAY SET UP THEIR OWN ETHICAL STANDARD</a:t>
            </a:r>
            <a:endParaRPr lang="en-GB" dirty="0" smtClean="0">
              <a:solidFill>
                <a:schemeClr val="bg1"/>
              </a:solidFill>
              <a:latin typeface="Arial Black" panose="020B0A04020102020204" pitchFamily="34" charset="0"/>
            </a:endParaRPr>
          </a:p>
        </p:txBody>
      </p:sp>
      <p:sp>
        <p:nvSpPr>
          <p:cNvPr id="11" name="Oval 10"/>
          <p:cNvSpPr/>
          <p:nvPr/>
        </p:nvSpPr>
        <p:spPr>
          <a:xfrm>
            <a:off x="610898" y="3726170"/>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634691" y="4287435"/>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610898" y="4889309"/>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599001" y="5762835"/>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9642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2606058" y="1072595"/>
            <a:ext cx="7239381" cy="650749"/>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GB" b="1" dirty="0" smtClean="0">
                <a:latin typeface="Arial Black" panose="020B0A04020102020204" pitchFamily="34" charset="0"/>
              </a:rPr>
              <a:t>DEVELOPING MY ENTREPRENEURIAL SKILLS</a:t>
            </a:r>
          </a:p>
          <a:p>
            <a:pPr algn="ctr">
              <a:spcBef>
                <a:spcPts val="0"/>
              </a:spcBef>
            </a:pPr>
            <a:r>
              <a:rPr lang="en-GB" b="1" dirty="0" smtClean="0">
                <a:latin typeface="Arial Black" panose="020B0A04020102020204" pitchFamily="34" charset="0"/>
              </a:rPr>
              <a:t>MANAGING MY OWN BUSINESS</a:t>
            </a:r>
            <a:endParaRPr lang="en-GB"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0" y="1830757"/>
            <a:ext cx="10975655" cy="3862596"/>
          </a:xfrm>
          <a:prstGeom prst="rect">
            <a:avLst/>
          </a:prstGeom>
          <a:noFill/>
        </p:spPr>
        <p:txBody>
          <a:bodyPr wrap="square" rtlCol="0">
            <a:spAutoFit/>
          </a:bodyPr>
          <a:lstStyle/>
          <a:p>
            <a:pPr>
              <a:spcAft>
                <a:spcPts val="500"/>
              </a:spcAft>
            </a:pPr>
            <a:r>
              <a:rPr lang="en-GB" sz="2000" dirty="0" smtClean="0">
                <a:solidFill>
                  <a:srgbClr val="FFC000"/>
                </a:solidFill>
                <a:latin typeface="Arial Black" panose="020B0A04020102020204" pitchFamily="34" charset="0"/>
              </a:rPr>
              <a:t>&gt;&gt;&gt;&gt;&gt;&gt;BUSINESS </a:t>
            </a:r>
            <a:r>
              <a:rPr lang="en-GB" sz="2000" dirty="0">
                <a:solidFill>
                  <a:srgbClr val="FFC000"/>
                </a:solidFill>
                <a:latin typeface="Arial Black" panose="020B0A04020102020204" pitchFamily="34" charset="0"/>
              </a:rPr>
              <a:t>ETHICS</a:t>
            </a:r>
            <a:endParaRPr lang="en-GB" sz="2000" dirty="0">
              <a:solidFill>
                <a:srgbClr val="FFC000"/>
              </a:solidFill>
              <a:latin typeface="Arial Black" panose="020B0A04020102020204" pitchFamily="34" charset="0"/>
            </a:endParaRPr>
          </a:p>
          <a:p>
            <a:pPr algn="just">
              <a:spcAft>
                <a:spcPts val="500"/>
              </a:spcAft>
            </a:pPr>
            <a:endParaRPr lang="en-GB" sz="100" dirty="0">
              <a:solidFill>
                <a:schemeClr val="bg1"/>
              </a:solidFill>
              <a:latin typeface="Arial Black" panose="020B0A04020102020204" pitchFamily="34" charset="0"/>
            </a:endParaRPr>
          </a:p>
          <a:p>
            <a:pPr algn="just">
              <a:spcAft>
                <a:spcPts val="500"/>
              </a:spcAft>
            </a:pPr>
            <a:endParaRPr lang="en-GB" sz="1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IN ADDITION, MANY GROUPS OF BUSINESSES HAVE ESTABLISHED ETHICAL STANDARDS FOR SPECIFIC BUSINESSES.  </a:t>
            </a:r>
          </a:p>
          <a:p>
            <a:pPr>
              <a:spcAft>
                <a:spcPts val="600"/>
              </a:spcAft>
            </a:pPr>
            <a:endParaRPr lang="en-GB" sz="1050" dirty="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THESE STANDARDS OF PRACTICE ARE A CORE SET OF VALUES, DEVELOPED BY THAT GROUP OF BUSINESSES THAT GOVERN THE RELATIONSHIPS BETWEEN BUSINESS AND CUSTOMERS.</a:t>
            </a:r>
          </a:p>
          <a:p>
            <a:pPr>
              <a:spcAft>
                <a:spcPts val="600"/>
              </a:spcAft>
            </a:pPr>
            <a:endParaRPr lang="en-GB" sz="2000" dirty="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ALTHOUGH THEY ARE NOT LEGALLY REQUIRED, THESE VALUES HELP TO PROVIDE LEVELS OF SERVICE THAT DISTINGUISH THE BEST BUSINESSES AND BUILD CONFIDENCE AMONG CLIENTS</a:t>
            </a:r>
            <a:endParaRPr lang="en-GB" dirty="0" smtClean="0">
              <a:solidFill>
                <a:schemeClr val="bg1"/>
              </a:solidFill>
              <a:latin typeface="Arial Black" panose="020B0A04020102020204" pitchFamily="34" charset="0"/>
            </a:endParaRPr>
          </a:p>
        </p:txBody>
      </p:sp>
      <p:sp>
        <p:nvSpPr>
          <p:cNvPr id="11" name="Oval 10"/>
          <p:cNvSpPr/>
          <p:nvPr/>
        </p:nvSpPr>
        <p:spPr>
          <a:xfrm>
            <a:off x="634691" y="250795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587102" y="3376718"/>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634691" y="4742222"/>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14623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2303362" y="1106642"/>
            <a:ext cx="8218026" cy="733733"/>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GB" sz="2000" b="1" dirty="0" smtClean="0">
                <a:latin typeface="Arial Black" panose="020B0A04020102020204" pitchFamily="34" charset="0"/>
              </a:rPr>
              <a:t>DEVELOPING MY ENTREPRENEURIAL SKILLS</a:t>
            </a:r>
          </a:p>
          <a:p>
            <a:pPr algn="ctr">
              <a:spcBef>
                <a:spcPts val="0"/>
              </a:spcBef>
            </a:pPr>
            <a:r>
              <a:rPr lang="en-GB" sz="2000" b="1" dirty="0" smtClean="0">
                <a:latin typeface="Arial Black" panose="020B0A04020102020204" pitchFamily="34" charset="0"/>
              </a:rPr>
              <a:t>MANAGING MY OWN BUSINESS</a:t>
            </a:r>
            <a:endParaRPr lang="en-GB" sz="20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1" name="Oval 10"/>
          <p:cNvSpPr/>
          <p:nvPr/>
        </p:nvSpPr>
        <p:spPr>
          <a:xfrm>
            <a:off x="587104" y="2295446"/>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785509" y="2491146"/>
            <a:ext cx="10650587" cy="3361013"/>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 name="Straight Connector 2"/>
          <p:cNvCxnSpPr/>
          <p:nvPr/>
        </p:nvCxnSpPr>
        <p:spPr>
          <a:xfrm>
            <a:off x="6490936" y="2477607"/>
            <a:ext cx="22668" cy="337455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785509" y="3421794"/>
            <a:ext cx="10650587" cy="720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363634" y="2694267"/>
            <a:ext cx="3574126" cy="461665"/>
          </a:xfrm>
          <a:prstGeom prst="rect">
            <a:avLst/>
          </a:prstGeom>
          <a:noFill/>
        </p:spPr>
        <p:txBody>
          <a:bodyPr wrap="square" rtlCol="0">
            <a:spAutoFit/>
          </a:bodyPr>
          <a:lstStyle/>
          <a:p>
            <a:pPr algn="just">
              <a:spcAft>
                <a:spcPts val="500"/>
              </a:spcAft>
            </a:pPr>
            <a:r>
              <a:rPr lang="en-GB" sz="2400" dirty="0" smtClean="0">
                <a:solidFill>
                  <a:srgbClr val="FFC000"/>
                </a:solidFill>
                <a:latin typeface="Arial Black" panose="020B0A04020102020204" pitchFamily="34" charset="0"/>
              </a:rPr>
              <a:t>GOOD PRACTICE</a:t>
            </a:r>
            <a:endParaRPr lang="en-GB" sz="100" dirty="0" smtClean="0">
              <a:solidFill>
                <a:schemeClr val="bg1"/>
              </a:solidFill>
              <a:latin typeface="Arial Black" panose="020B0A04020102020204" pitchFamily="34" charset="0"/>
            </a:endParaRPr>
          </a:p>
        </p:txBody>
      </p:sp>
      <p:sp>
        <p:nvSpPr>
          <p:cNvPr id="29" name="TextBox 28"/>
          <p:cNvSpPr txBox="1"/>
          <p:nvPr/>
        </p:nvSpPr>
        <p:spPr>
          <a:xfrm>
            <a:off x="785508" y="3388553"/>
            <a:ext cx="5728096" cy="2354491"/>
          </a:xfrm>
          <a:prstGeom prst="rect">
            <a:avLst/>
          </a:prstGeom>
          <a:noFill/>
        </p:spPr>
        <p:txBody>
          <a:bodyPr wrap="square" rtlCol="0">
            <a:spAutoFit/>
          </a:bodyPr>
          <a:lstStyle/>
          <a:p>
            <a:pPr marL="342900" indent="-342900" algn="just">
              <a:spcAft>
                <a:spcPts val="1400"/>
              </a:spcAft>
              <a:buAutoNum type="arabicPeriod"/>
            </a:pPr>
            <a:r>
              <a:rPr lang="en-GB" sz="1600" dirty="0" smtClean="0">
                <a:solidFill>
                  <a:schemeClr val="bg1"/>
                </a:solidFill>
                <a:latin typeface="Arial Black" panose="020B0A04020102020204" pitchFamily="34" charset="0"/>
              </a:rPr>
              <a:t>PRODUCTION OF STANDARD GOODS (SON)	</a:t>
            </a:r>
            <a:endParaRPr lang="en-GB" sz="1600" baseline="-25000" dirty="0" smtClean="0">
              <a:solidFill>
                <a:schemeClr val="bg1"/>
              </a:solidFill>
              <a:latin typeface="Arial Black" panose="020B0A04020102020204" pitchFamily="34" charset="0"/>
            </a:endParaRPr>
          </a:p>
          <a:p>
            <a:pPr marL="342900" indent="-342900" algn="just">
              <a:spcAft>
                <a:spcPts val="1400"/>
              </a:spcAft>
              <a:buAutoNum type="arabicPeriod"/>
            </a:pPr>
            <a:r>
              <a:rPr lang="en-GB" sz="1600" dirty="0" smtClean="0">
                <a:solidFill>
                  <a:schemeClr val="bg1"/>
                </a:solidFill>
                <a:latin typeface="Arial Black" panose="020B0A04020102020204" pitchFamily="34" charset="0"/>
              </a:rPr>
              <a:t>REGISTRATION OF BUSINESS E.G NAFDAC, MAN, NASSI, NASME, </a:t>
            </a:r>
            <a:r>
              <a:rPr lang="en-GB" sz="1600" dirty="0" err="1" smtClean="0">
                <a:solidFill>
                  <a:schemeClr val="bg1"/>
                </a:solidFill>
                <a:latin typeface="Arial Black" panose="020B0A04020102020204" pitchFamily="34" charset="0"/>
              </a:rPr>
              <a:t>etc</a:t>
            </a:r>
            <a:r>
              <a:rPr lang="en-GB" sz="1600" dirty="0" smtClean="0">
                <a:solidFill>
                  <a:schemeClr val="bg1"/>
                </a:solidFill>
                <a:latin typeface="Arial Black" panose="020B0A04020102020204" pitchFamily="34" charset="0"/>
              </a:rPr>
              <a:t>					</a:t>
            </a:r>
            <a:endParaRPr lang="en-GB" sz="1600" baseline="-25000" dirty="0" smtClean="0">
              <a:solidFill>
                <a:schemeClr val="bg1"/>
              </a:solidFill>
              <a:latin typeface="Arial Black" panose="020B0A04020102020204" pitchFamily="34" charset="0"/>
            </a:endParaRPr>
          </a:p>
          <a:p>
            <a:pPr marL="342900" indent="-342900" algn="just">
              <a:spcAft>
                <a:spcPts val="1400"/>
              </a:spcAft>
              <a:buAutoNum type="arabicPeriod"/>
            </a:pPr>
            <a:r>
              <a:rPr lang="en-GB" sz="1600" dirty="0" smtClean="0">
                <a:solidFill>
                  <a:schemeClr val="bg1"/>
                </a:solidFill>
                <a:latin typeface="Arial Black" panose="020B0A04020102020204" pitchFamily="34" charset="0"/>
              </a:rPr>
              <a:t>SOLD AT STANDARD PRICES. BECAUSE YOUR PRODUCT IS GOOD					 			</a:t>
            </a:r>
          </a:p>
          <a:p>
            <a:pPr algn="just">
              <a:spcAft>
                <a:spcPts val="1400"/>
              </a:spcAft>
            </a:pPr>
            <a:r>
              <a:rPr lang="en-GB" sz="1600" dirty="0" smtClean="0">
                <a:solidFill>
                  <a:schemeClr val="bg1"/>
                </a:solidFill>
                <a:latin typeface="Arial Black" panose="020B0A04020102020204" pitchFamily="34" charset="0"/>
              </a:rPr>
              <a:t>						</a:t>
            </a:r>
            <a:endParaRPr lang="en-GB" sz="1600" baseline="-25000" dirty="0">
              <a:solidFill>
                <a:schemeClr val="bg1"/>
              </a:solidFill>
              <a:latin typeface="Arial Black" panose="020B0A04020102020204" pitchFamily="34" charset="0"/>
            </a:endParaRPr>
          </a:p>
        </p:txBody>
      </p:sp>
      <p:sp>
        <p:nvSpPr>
          <p:cNvPr id="31" name="TextBox 30"/>
          <p:cNvSpPr txBox="1"/>
          <p:nvPr/>
        </p:nvSpPr>
        <p:spPr>
          <a:xfrm>
            <a:off x="1405406" y="1953073"/>
            <a:ext cx="9579586" cy="400110"/>
          </a:xfrm>
          <a:prstGeom prst="rect">
            <a:avLst/>
          </a:prstGeom>
          <a:noFill/>
        </p:spPr>
        <p:txBody>
          <a:bodyPr wrap="square" rtlCol="0">
            <a:spAutoFit/>
          </a:bodyPr>
          <a:lstStyle/>
          <a:p>
            <a:pPr algn="ctr">
              <a:spcAft>
                <a:spcPts val="500"/>
              </a:spcAft>
            </a:pPr>
            <a:r>
              <a:rPr lang="en-GB" sz="2000" dirty="0" smtClean="0">
                <a:solidFill>
                  <a:srgbClr val="FFC000"/>
                </a:solidFill>
                <a:latin typeface="Arial Black" panose="020B0A04020102020204" pitchFamily="34" charset="0"/>
              </a:rPr>
              <a:t>LIST OF EXAMPLES OF GOOD AND BAD BUSINESS PRACTICE</a:t>
            </a:r>
            <a:endParaRPr lang="en-GB" sz="100" dirty="0" smtClean="0">
              <a:solidFill>
                <a:schemeClr val="bg1"/>
              </a:solidFill>
              <a:latin typeface="Arial Black" panose="020B0A04020102020204" pitchFamily="34" charset="0"/>
            </a:endParaRPr>
          </a:p>
        </p:txBody>
      </p:sp>
      <p:sp>
        <p:nvSpPr>
          <p:cNvPr id="35" name="TextBox 34"/>
          <p:cNvSpPr txBox="1"/>
          <p:nvPr/>
        </p:nvSpPr>
        <p:spPr>
          <a:xfrm>
            <a:off x="7181088" y="2757009"/>
            <a:ext cx="3454169" cy="461665"/>
          </a:xfrm>
          <a:prstGeom prst="rect">
            <a:avLst/>
          </a:prstGeom>
          <a:noFill/>
        </p:spPr>
        <p:txBody>
          <a:bodyPr wrap="square" rtlCol="0">
            <a:spAutoFit/>
          </a:bodyPr>
          <a:lstStyle/>
          <a:p>
            <a:pPr algn="just">
              <a:spcAft>
                <a:spcPts val="500"/>
              </a:spcAft>
            </a:pPr>
            <a:r>
              <a:rPr lang="en-GB" sz="2400" dirty="0" smtClean="0">
                <a:solidFill>
                  <a:srgbClr val="FFC000"/>
                </a:solidFill>
                <a:latin typeface="Arial Black" panose="020B0A04020102020204" pitchFamily="34" charset="0"/>
              </a:rPr>
              <a:t>BAD </a:t>
            </a:r>
            <a:r>
              <a:rPr lang="en-GB" sz="2400" dirty="0">
                <a:solidFill>
                  <a:srgbClr val="FFC000"/>
                </a:solidFill>
                <a:latin typeface="Arial Black" panose="020B0A04020102020204" pitchFamily="34" charset="0"/>
              </a:rPr>
              <a:t>PRACTICE</a:t>
            </a:r>
            <a:endParaRPr lang="en-GB" sz="100" dirty="0">
              <a:solidFill>
                <a:schemeClr val="bg1"/>
              </a:solidFill>
              <a:latin typeface="Arial Black" panose="020B0A04020102020204" pitchFamily="34" charset="0"/>
            </a:endParaRPr>
          </a:p>
        </p:txBody>
      </p:sp>
      <p:sp>
        <p:nvSpPr>
          <p:cNvPr id="22" name="TextBox 21"/>
          <p:cNvSpPr txBox="1"/>
          <p:nvPr/>
        </p:nvSpPr>
        <p:spPr>
          <a:xfrm>
            <a:off x="6509911" y="3389007"/>
            <a:ext cx="4731113" cy="2959785"/>
          </a:xfrm>
          <a:prstGeom prst="rect">
            <a:avLst/>
          </a:prstGeom>
          <a:noFill/>
        </p:spPr>
        <p:txBody>
          <a:bodyPr wrap="square" rtlCol="0">
            <a:spAutoFit/>
          </a:bodyPr>
          <a:lstStyle/>
          <a:p>
            <a:pPr marL="342900" indent="-342900">
              <a:spcAft>
                <a:spcPts val="1400"/>
              </a:spcAft>
              <a:buAutoNum type="arabicPeriod"/>
            </a:pPr>
            <a:r>
              <a:rPr lang="en-GB" sz="1600" dirty="0" smtClean="0">
                <a:solidFill>
                  <a:schemeClr val="bg1"/>
                </a:solidFill>
                <a:latin typeface="Arial Black" panose="020B0A04020102020204" pitchFamily="34" charset="0"/>
              </a:rPr>
              <a:t>PRODUCTION OF SUBSTANDARD GOODS 	</a:t>
            </a:r>
            <a:endParaRPr lang="en-GB" sz="1600" baseline="-25000" dirty="0" smtClean="0">
              <a:solidFill>
                <a:schemeClr val="bg1"/>
              </a:solidFill>
              <a:latin typeface="Arial Black" panose="020B0A04020102020204" pitchFamily="34" charset="0"/>
            </a:endParaRPr>
          </a:p>
          <a:p>
            <a:pPr marL="342900" indent="-342900" algn="just">
              <a:spcAft>
                <a:spcPts val="1400"/>
              </a:spcAft>
              <a:buAutoNum type="arabicPeriod"/>
            </a:pPr>
            <a:r>
              <a:rPr lang="en-GB" sz="1600" dirty="0" smtClean="0">
                <a:solidFill>
                  <a:schemeClr val="bg1"/>
                </a:solidFill>
                <a:latin typeface="Arial Black" panose="020B0A04020102020204" pitchFamily="34" charset="0"/>
              </a:rPr>
              <a:t>DEALING ON EXPIRED GOODS	</a:t>
            </a:r>
            <a:endParaRPr lang="en-GB" sz="1600" baseline="-25000" dirty="0" smtClean="0">
              <a:solidFill>
                <a:schemeClr val="bg1"/>
              </a:solidFill>
              <a:latin typeface="Arial Black" panose="020B0A04020102020204" pitchFamily="34" charset="0"/>
            </a:endParaRPr>
          </a:p>
          <a:p>
            <a:pPr marL="342900" indent="-342900" algn="just">
              <a:spcAft>
                <a:spcPts val="1400"/>
              </a:spcAft>
              <a:buAutoNum type="arabicPeriod"/>
            </a:pPr>
            <a:r>
              <a:rPr lang="en-GB" sz="1600" dirty="0" smtClean="0">
                <a:solidFill>
                  <a:schemeClr val="bg1"/>
                </a:solidFill>
                <a:latin typeface="Arial Black" panose="020B0A04020102020204" pitchFamily="34" charset="0"/>
              </a:rPr>
              <a:t>TAX FIXING ARBITRARY PRICES</a:t>
            </a:r>
          </a:p>
          <a:p>
            <a:pPr marL="342900" indent="-342900" algn="just">
              <a:spcAft>
                <a:spcPts val="1400"/>
              </a:spcAft>
              <a:buAutoNum type="arabicPeriod"/>
            </a:pPr>
            <a:r>
              <a:rPr lang="en-GB" sz="1600" dirty="0" smtClean="0">
                <a:solidFill>
                  <a:schemeClr val="bg1"/>
                </a:solidFill>
                <a:latin typeface="Arial Black" panose="020B0A04020102020204" pitchFamily="34" charset="0"/>
              </a:rPr>
              <a:t>TAX EVATION</a:t>
            </a:r>
          </a:p>
          <a:p>
            <a:pPr marL="342900" indent="-342900" algn="just">
              <a:spcAft>
                <a:spcPts val="1400"/>
              </a:spcAft>
              <a:buAutoNum type="arabicPeriod"/>
            </a:pPr>
            <a:r>
              <a:rPr lang="en-GB" sz="1600" dirty="0" smtClean="0">
                <a:solidFill>
                  <a:schemeClr val="bg1"/>
                </a:solidFill>
                <a:latin typeface="Arial Black" panose="020B0A04020102020204" pitchFamily="34" charset="0"/>
              </a:rPr>
              <a:t>SMUGGLING				 			</a:t>
            </a:r>
          </a:p>
          <a:p>
            <a:pPr algn="just">
              <a:spcAft>
                <a:spcPts val="1400"/>
              </a:spcAft>
            </a:pPr>
            <a:r>
              <a:rPr lang="en-GB" sz="1600" dirty="0" smtClean="0">
                <a:solidFill>
                  <a:schemeClr val="bg1"/>
                </a:solidFill>
                <a:latin typeface="Arial Black" panose="020B0A04020102020204" pitchFamily="34" charset="0"/>
              </a:rPr>
              <a:t>						</a:t>
            </a:r>
            <a:endParaRPr lang="en-GB" sz="1600" baseline="-250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7472279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2606058" y="1072595"/>
            <a:ext cx="7239381" cy="650749"/>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GB" b="1" dirty="0" smtClean="0">
                <a:latin typeface="Arial Black" panose="020B0A04020102020204" pitchFamily="34" charset="0"/>
              </a:rPr>
              <a:t>DEVELOPING MY ENTREPRENEURIAL SKILLS</a:t>
            </a:r>
          </a:p>
          <a:p>
            <a:pPr algn="ctr">
              <a:spcBef>
                <a:spcPts val="0"/>
              </a:spcBef>
            </a:pPr>
            <a:r>
              <a:rPr lang="en-GB" b="1" dirty="0" smtClean="0">
                <a:latin typeface="Arial Black" panose="020B0A04020102020204" pitchFamily="34" charset="0"/>
              </a:rPr>
              <a:t>MANAGING MY OWN BUSINESS</a:t>
            </a:r>
            <a:endParaRPr lang="en-GB"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0" y="1830757"/>
            <a:ext cx="10975655" cy="4208844"/>
          </a:xfrm>
          <a:prstGeom prst="rect">
            <a:avLst/>
          </a:prstGeom>
          <a:noFill/>
        </p:spPr>
        <p:txBody>
          <a:bodyPr wrap="square" rtlCol="0">
            <a:spAutoFit/>
          </a:bodyPr>
          <a:lstStyle/>
          <a:p>
            <a:pPr>
              <a:spcAft>
                <a:spcPts val="500"/>
              </a:spcAft>
            </a:pPr>
            <a:r>
              <a:rPr lang="en-GB" sz="2400" dirty="0" smtClean="0">
                <a:solidFill>
                  <a:srgbClr val="FFC000"/>
                </a:solidFill>
                <a:latin typeface="Arial Black" panose="020B0A04020102020204" pitchFamily="34" charset="0"/>
              </a:rPr>
              <a:t>WHAT ARE THE POSSIBLE EFFECTS OF BUSINESS, THOSE PRACTICES RELATION TO THE CLIENT OR OTHER PARTNERS?</a:t>
            </a:r>
            <a:endParaRPr lang="en-GB" sz="2400" dirty="0">
              <a:solidFill>
                <a:srgbClr val="FFC000"/>
              </a:solidFill>
              <a:latin typeface="Arial Black" panose="020B0A04020102020204" pitchFamily="34" charset="0"/>
            </a:endParaRPr>
          </a:p>
          <a:p>
            <a:pPr algn="just">
              <a:spcAft>
                <a:spcPts val="500"/>
              </a:spcAft>
            </a:pPr>
            <a:endParaRPr lang="en-GB" sz="200" dirty="0">
              <a:solidFill>
                <a:schemeClr val="bg1"/>
              </a:solidFill>
              <a:latin typeface="Arial Black" panose="020B0A04020102020204" pitchFamily="34" charset="0"/>
            </a:endParaRPr>
          </a:p>
          <a:p>
            <a:pPr algn="just">
              <a:spcAft>
                <a:spcPts val="500"/>
              </a:spcAft>
            </a:pPr>
            <a:endParaRPr lang="en-GB" sz="200" dirty="0" smtClean="0">
              <a:solidFill>
                <a:schemeClr val="bg1"/>
              </a:solidFill>
              <a:latin typeface="Arial Black" panose="020B0A04020102020204" pitchFamily="34" charset="0"/>
            </a:endParaRPr>
          </a:p>
          <a:p>
            <a:pPr>
              <a:spcAft>
                <a:spcPts val="600"/>
              </a:spcAft>
            </a:pPr>
            <a:r>
              <a:rPr lang="en-GB" sz="2400" dirty="0" smtClean="0">
                <a:solidFill>
                  <a:schemeClr val="bg1"/>
                </a:solidFill>
                <a:latin typeface="Arial Black" panose="020B0A04020102020204" pitchFamily="34" charset="0"/>
              </a:rPr>
              <a:t>GOOD: CLIENTS OR CUSTOMERS MAY EMULATE YOUR GOOD PRACTICE AND MAINTAIN CLIENTS WITH YOU OR EVER BRING CUSTOMERS TO YOU</a:t>
            </a:r>
          </a:p>
          <a:p>
            <a:pPr>
              <a:spcAft>
                <a:spcPts val="600"/>
              </a:spcAft>
            </a:pPr>
            <a:endParaRPr lang="en-GB" sz="1100" dirty="0">
              <a:solidFill>
                <a:schemeClr val="bg1"/>
              </a:solidFill>
              <a:latin typeface="Arial Black" panose="020B0A04020102020204" pitchFamily="34" charset="0"/>
            </a:endParaRPr>
          </a:p>
          <a:p>
            <a:pPr>
              <a:spcAft>
                <a:spcPts val="600"/>
              </a:spcAft>
            </a:pPr>
            <a:r>
              <a:rPr lang="en-GB" sz="2400" dirty="0" smtClean="0">
                <a:solidFill>
                  <a:schemeClr val="bg1"/>
                </a:solidFill>
                <a:latin typeface="Arial Black" panose="020B0A04020102020204" pitchFamily="34" charset="0"/>
              </a:rPr>
              <a:t>BAD PRACTICES WILL SEND CUSTOMERS AWAY FROM YOUR BUSINESS WHICH WILL LEAD TO THE FAILING OF YOUR BUSINESS </a:t>
            </a:r>
          </a:p>
          <a:p>
            <a:pPr>
              <a:spcAft>
                <a:spcPts val="600"/>
              </a:spcAft>
            </a:pPr>
            <a:endParaRPr lang="en-GB" sz="1050" dirty="0">
              <a:solidFill>
                <a:schemeClr val="bg1"/>
              </a:solidFill>
              <a:latin typeface="Arial Black" panose="020B0A04020102020204" pitchFamily="34" charset="0"/>
            </a:endParaRPr>
          </a:p>
          <a:p>
            <a:pPr>
              <a:spcAft>
                <a:spcPts val="600"/>
              </a:spcAft>
            </a:pPr>
            <a:endParaRPr lang="en-GB" sz="2000" dirty="0" smtClean="0">
              <a:solidFill>
                <a:schemeClr val="bg1"/>
              </a:solidFill>
              <a:latin typeface="Arial Black" panose="020B0A04020102020204" pitchFamily="34" charset="0"/>
            </a:endParaRPr>
          </a:p>
        </p:txBody>
      </p:sp>
      <p:sp>
        <p:nvSpPr>
          <p:cNvPr id="9" name="Oval 8"/>
          <p:cNvSpPr/>
          <p:nvPr/>
        </p:nvSpPr>
        <p:spPr>
          <a:xfrm>
            <a:off x="561354" y="2791502"/>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587102" y="3730286"/>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37284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2606058" y="1072595"/>
            <a:ext cx="7239381" cy="650749"/>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GB" b="1" dirty="0" smtClean="0">
                <a:latin typeface="Arial Black" panose="020B0A04020102020204" pitchFamily="34" charset="0"/>
              </a:rPr>
              <a:t>DEVELOPING MY ENTREPRENEURIAL SKILLS</a:t>
            </a:r>
          </a:p>
          <a:p>
            <a:pPr algn="ctr">
              <a:spcBef>
                <a:spcPts val="0"/>
              </a:spcBef>
            </a:pPr>
            <a:r>
              <a:rPr lang="en-GB" b="1" dirty="0" smtClean="0">
                <a:latin typeface="Arial Black" panose="020B0A04020102020204" pitchFamily="34" charset="0"/>
              </a:rPr>
              <a:t>MANAGING MY OWN BUSINESS</a:t>
            </a:r>
            <a:endParaRPr lang="en-GB"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737920" y="1830757"/>
            <a:ext cx="10975655" cy="6294031"/>
          </a:xfrm>
          <a:prstGeom prst="rect">
            <a:avLst/>
          </a:prstGeom>
          <a:noFill/>
        </p:spPr>
        <p:txBody>
          <a:bodyPr wrap="square" rtlCol="0">
            <a:spAutoFit/>
          </a:bodyPr>
          <a:lstStyle/>
          <a:p>
            <a:pPr>
              <a:spcAft>
                <a:spcPts val="500"/>
              </a:spcAft>
            </a:pPr>
            <a:r>
              <a:rPr lang="en-GB" sz="2000" dirty="0" smtClean="0">
                <a:solidFill>
                  <a:srgbClr val="FFC000"/>
                </a:solidFill>
                <a:latin typeface="Arial Black" panose="020B0A04020102020204" pitchFamily="34" charset="0"/>
              </a:rPr>
              <a:t>DESCRIBE </a:t>
            </a:r>
            <a:r>
              <a:rPr lang="en-GB" sz="2000" dirty="0">
                <a:solidFill>
                  <a:srgbClr val="FFC000"/>
                </a:solidFill>
                <a:latin typeface="Arial Black" panose="020B0A04020102020204" pitchFamily="34" charset="0"/>
              </a:rPr>
              <a:t>WHAT GOOD BUSINESS PRACTICES WOULD BE IMPORTANT IN YOUR COMMUNITY</a:t>
            </a:r>
          </a:p>
          <a:p>
            <a:pPr algn="just">
              <a:spcAft>
                <a:spcPts val="500"/>
              </a:spcAft>
            </a:pPr>
            <a:endParaRPr lang="en-GB" sz="100" dirty="0">
              <a:solidFill>
                <a:schemeClr val="bg1"/>
              </a:solidFill>
              <a:latin typeface="Arial Black" panose="020B0A04020102020204" pitchFamily="34" charset="0"/>
            </a:endParaRPr>
          </a:p>
          <a:p>
            <a:pPr algn="just">
              <a:spcAft>
                <a:spcPts val="500"/>
              </a:spcAft>
            </a:pPr>
            <a:endParaRPr lang="en-GB" sz="100" dirty="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IT BRINGS ABOUT UNITY AS THEY CONVERGE UNDER YOUR BUSINESS EXPANSION</a:t>
            </a:r>
          </a:p>
          <a:p>
            <a:pPr>
              <a:spcAft>
                <a:spcPts val="600"/>
              </a:spcAft>
            </a:pPr>
            <a:endParaRPr lang="en-GB" sz="8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IT LEADS TO BUSINESS EXPANSION</a:t>
            </a:r>
          </a:p>
          <a:p>
            <a:pPr>
              <a:spcAft>
                <a:spcPts val="600"/>
              </a:spcAft>
            </a:pPr>
            <a:endParaRPr lang="en-GB" sz="1050" dirty="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PEACEFUL CO-EXISTANCE IN THE COMMUNITY – INVESTABLE</a:t>
            </a:r>
          </a:p>
          <a:p>
            <a:pPr>
              <a:spcAft>
                <a:spcPts val="600"/>
              </a:spcAft>
            </a:pPr>
            <a:r>
              <a:rPr lang="en-GB" sz="2000" dirty="0" smtClean="0">
                <a:solidFill>
                  <a:schemeClr val="bg1"/>
                </a:solidFill>
                <a:latin typeface="Arial Black" panose="020B0A04020102020204" pitchFamily="34" charset="0"/>
              </a:rPr>
              <a:t>OFFER CONDUCIVE BUSINESS ENVIRONMENT</a:t>
            </a:r>
            <a:endParaRPr lang="en-GB" sz="1200" dirty="0" smtClean="0">
              <a:solidFill>
                <a:schemeClr val="bg1"/>
              </a:solidFill>
              <a:latin typeface="Arial Black" panose="020B0A04020102020204" pitchFamily="34" charset="0"/>
            </a:endParaRPr>
          </a:p>
          <a:p>
            <a:pPr>
              <a:spcAft>
                <a:spcPts val="600"/>
              </a:spcAft>
            </a:pPr>
            <a:endParaRPr lang="en-GB" sz="6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IT LEADS TO INCREASE PATRONAGE OF BUSINESS</a:t>
            </a:r>
          </a:p>
          <a:p>
            <a:pPr>
              <a:spcAft>
                <a:spcPts val="600"/>
              </a:spcAft>
            </a:pPr>
            <a:endParaRPr lang="en-GB" sz="6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IT LEADS TO THE DEVELOPMENT OF THE COMMUNITY AS IT ATTRACTS GOVERNMENT INTEREST</a:t>
            </a:r>
          </a:p>
          <a:p>
            <a:pPr>
              <a:spcAft>
                <a:spcPts val="600"/>
              </a:spcAft>
            </a:pPr>
            <a:endParaRPr lang="en-GB" sz="2000" dirty="0" smtClean="0">
              <a:solidFill>
                <a:schemeClr val="bg1"/>
              </a:solidFill>
              <a:latin typeface="Arial Black" panose="020B0A04020102020204" pitchFamily="34" charset="0"/>
            </a:endParaRPr>
          </a:p>
          <a:p>
            <a:pPr>
              <a:spcAft>
                <a:spcPts val="600"/>
              </a:spcAft>
            </a:pPr>
            <a:endParaRPr lang="en-GB" sz="2000" dirty="0" smtClean="0">
              <a:solidFill>
                <a:schemeClr val="bg1"/>
              </a:solidFill>
              <a:latin typeface="Arial Black" panose="020B0A04020102020204" pitchFamily="34" charset="0"/>
            </a:endParaRPr>
          </a:p>
          <a:p>
            <a:pPr>
              <a:spcAft>
                <a:spcPts val="600"/>
              </a:spcAft>
            </a:pPr>
            <a:r>
              <a:rPr lang="en-GB" sz="2000" dirty="0" smtClean="0">
                <a:solidFill>
                  <a:schemeClr val="bg1"/>
                </a:solidFill>
                <a:latin typeface="Arial Black" panose="020B0A04020102020204" pitchFamily="34" charset="0"/>
              </a:rPr>
              <a:t>PE</a:t>
            </a:r>
            <a:endParaRPr lang="en-GB" sz="2000" dirty="0">
              <a:solidFill>
                <a:schemeClr val="bg1"/>
              </a:solidFill>
              <a:latin typeface="Arial Black" panose="020B0A04020102020204" pitchFamily="34" charset="0"/>
            </a:endParaRPr>
          </a:p>
          <a:p>
            <a:pPr>
              <a:spcAft>
                <a:spcPts val="600"/>
              </a:spcAft>
            </a:pPr>
            <a:endParaRPr lang="en-GB" sz="1000" dirty="0">
              <a:solidFill>
                <a:schemeClr val="bg1"/>
              </a:solidFill>
              <a:latin typeface="Arial Black" panose="020B0A04020102020204" pitchFamily="34" charset="0"/>
            </a:endParaRPr>
          </a:p>
          <a:p>
            <a:pPr>
              <a:spcAft>
                <a:spcPts val="600"/>
              </a:spcAft>
            </a:pPr>
            <a:endParaRPr lang="en-GB" dirty="0" smtClean="0">
              <a:solidFill>
                <a:schemeClr val="bg1"/>
              </a:solidFill>
              <a:latin typeface="Arial Black" panose="020B0A04020102020204" pitchFamily="34" charset="0"/>
            </a:endParaRPr>
          </a:p>
        </p:txBody>
      </p:sp>
      <p:sp>
        <p:nvSpPr>
          <p:cNvPr id="9" name="Oval 8"/>
          <p:cNvSpPr/>
          <p:nvPr/>
        </p:nvSpPr>
        <p:spPr>
          <a:xfrm>
            <a:off x="540220" y="292813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563661" y="3652953"/>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587102" y="4299142"/>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579290" y="5191353"/>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615629" y="575384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30709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1037873" y="1510284"/>
            <a:ext cx="8979251" cy="409575"/>
          </a:xfrm>
          <a:prstGeom prst="rect">
            <a:avLst/>
          </a:prstGeom>
          <a:solidFill>
            <a:schemeClr val="bg1"/>
          </a:solidFill>
        </p:spPr>
        <p:txBody>
          <a:bodyPr vert="horz" lIns="91440" tIns="45720" rIns="91440" bIns="45720" rtlCol="0" anchor="t">
            <a:normAutofit lnSpcReduction="10000"/>
          </a:bodyPr>
          <a:lstStyle>
            <a:defPPr>
              <a:defRPr lang="en-US"/>
            </a:defPPr>
            <a:lvl1pPr marL="457200" indent="-457200" algn="just">
              <a:spcBef>
                <a:spcPts val="1000"/>
              </a:spcBef>
              <a:spcAft>
                <a:spcPts val="0"/>
              </a:spcAft>
              <a:buClr>
                <a:schemeClr val="accent1"/>
              </a:buClr>
              <a:buSzPct val="80000"/>
              <a:buFont typeface="Arial" panose="020B0604020202020204" pitchFamily="34" charset="0"/>
              <a:buChar char="•"/>
              <a:defRPr sz="2200" b="1" i="0" cap="all">
                <a:latin typeface="Arial Black" panose="020B0A04020102020204" pitchFamily="34" charset="0"/>
              </a:defRPr>
            </a:lvl1pPr>
            <a:lvl2pPr indent="0" algn="ctr">
              <a:spcBef>
                <a:spcPts val="1000"/>
              </a:spcBef>
              <a:spcAft>
                <a:spcPts val="0"/>
              </a:spcAft>
              <a:buClr>
                <a:schemeClr val="accent1"/>
              </a:buClr>
              <a:buSzPct val="80000"/>
              <a:buFont typeface="Wingdings 3" charset="2"/>
              <a:buNone/>
              <a:defRPr sz="1600" b="0" i="0">
                <a:solidFill>
                  <a:schemeClr val="tx1">
                    <a:tint val="75000"/>
                  </a:schemeClr>
                </a:solidFill>
              </a:defRPr>
            </a:lvl2pPr>
            <a:lvl3pPr indent="0" algn="ctr">
              <a:spcBef>
                <a:spcPts val="1000"/>
              </a:spcBef>
              <a:spcAft>
                <a:spcPts val="0"/>
              </a:spcAft>
              <a:buClr>
                <a:schemeClr val="accent1"/>
              </a:buClr>
              <a:buSzPct val="80000"/>
              <a:buFont typeface="Wingdings 3" charset="2"/>
              <a:buNone/>
              <a:defRPr sz="1400" b="0" i="0">
                <a:solidFill>
                  <a:schemeClr val="tx1">
                    <a:tint val="75000"/>
                  </a:schemeClr>
                </a:solidFill>
              </a:defRPr>
            </a:lvl3pPr>
            <a:lvl4pPr indent="0" algn="ctr">
              <a:spcBef>
                <a:spcPts val="1000"/>
              </a:spcBef>
              <a:spcAft>
                <a:spcPts val="0"/>
              </a:spcAft>
              <a:buClr>
                <a:schemeClr val="accent1"/>
              </a:buClr>
              <a:buSzPct val="80000"/>
              <a:buFont typeface="Wingdings 3" charset="2"/>
              <a:buNone/>
              <a:defRPr sz="1200" b="0" i="0">
                <a:solidFill>
                  <a:schemeClr val="tx1">
                    <a:tint val="75000"/>
                  </a:schemeClr>
                </a:solidFill>
              </a:defRPr>
            </a:lvl4pPr>
            <a:lvl5pPr indent="0" algn="ctr">
              <a:spcBef>
                <a:spcPts val="1000"/>
              </a:spcBef>
              <a:spcAft>
                <a:spcPts val="0"/>
              </a:spcAft>
              <a:buClr>
                <a:schemeClr val="accent1"/>
              </a:buClr>
              <a:buSzPct val="80000"/>
              <a:buFont typeface="Wingdings 3" charset="2"/>
              <a:buNone/>
              <a:defRPr sz="1200" b="0" i="0">
                <a:solidFill>
                  <a:schemeClr val="tx1">
                    <a:tint val="75000"/>
                  </a:schemeClr>
                </a:solidFill>
              </a:defRPr>
            </a:lvl5pPr>
            <a:lvl6pPr indent="0" algn="ctr">
              <a:spcBef>
                <a:spcPts val="1000"/>
              </a:spcBef>
              <a:spcAft>
                <a:spcPts val="0"/>
              </a:spcAft>
              <a:buClr>
                <a:schemeClr val="accent1"/>
              </a:buClr>
              <a:buSzPct val="80000"/>
              <a:buFont typeface="Wingdings 3" charset="2"/>
              <a:buNone/>
              <a:defRPr sz="1200" b="0" i="0">
                <a:solidFill>
                  <a:schemeClr val="tx1">
                    <a:tint val="75000"/>
                  </a:schemeClr>
                </a:solidFill>
              </a:defRPr>
            </a:lvl6pPr>
            <a:lvl7pPr indent="0" algn="ctr">
              <a:spcBef>
                <a:spcPts val="1000"/>
              </a:spcBef>
              <a:spcAft>
                <a:spcPts val="0"/>
              </a:spcAft>
              <a:buClr>
                <a:schemeClr val="accent1"/>
              </a:buClr>
              <a:buSzPct val="80000"/>
              <a:buFont typeface="Wingdings 3" charset="2"/>
              <a:buNone/>
              <a:defRPr sz="1200" b="0" i="0">
                <a:solidFill>
                  <a:schemeClr val="tx1">
                    <a:tint val="75000"/>
                  </a:schemeClr>
                </a:solidFill>
              </a:defRPr>
            </a:lvl7pPr>
            <a:lvl8pPr indent="0" algn="ctr">
              <a:spcBef>
                <a:spcPts val="1000"/>
              </a:spcBef>
              <a:spcAft>
                <a:spcPts val="0"/>
              </a:spcAft>
              <a:buClr>
                <a:schemeClr val="accent1"/>
              </a:buClr>
              <a:buSzPct val="80000"/>
              <a:buFont typeface="Wingdings 3" charset="2"/>
              <a:buNone/>
              <a:defRPr sz="1200" b="0" i="0">
                <a:solidFill>
                  <a:schemeClr val="tx1">
                    <a:tint val="75000"/>
                  </a:schemeClr>
                </a:solidFill>
              </a:defRPr>
            </a:lvl8pPr>
            <a:lvl9pPr indent="0" algn="ctr">
              <a:spcBef>
                <a:spcPts val="1000"/>
              </a:spcBef>
              <a:spcAft>
                <a:spcPts val="0"/>
              </a:spcAft>
              <a:buClr>
                <a:schemeClr val="accent1"/>
              </a:buClr>
              <a:buSzPct val="80000"/>
              <a:buFont typeface="Wingdings 3" charset="2"/>
              <a:buNone/>
              <a:defRPr sz="1200" b="0" i="0">
                <a:solidFill>
                  <a:schemeClr val="tx1">
                    <a:tint val="75000"/>
                  </a:schemeClr>
                </a:solidFill>
              </a:defRPr>
            </a:lvl9pPr>
          </a:lstStyle>
          <a:p>
            <a:r>
              <a:rPr lang="en-GB" dirty="0" smtClean="0"/>
              <a:t>WHAT </a:t>
            </a:r>
            <a:r>
              <a:rPr lang="en-GB" dirty="0"/>
              <a:t>IS </a:t>
            </a:r>
            <a:r>
              <a:rPr lang="en-GB" dirty="0" smtClean="0"/>
              <a:t>ENTREPRENUERSHIP?</a:t>
            </a:r>
            <a:endParaRPr lang="en-GB" dirty="0"/>
          </a:p>
          <a:p>
            <a:endParaRPr lang="en-GB" dirty="0"/>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2" name="TextBox 1"/>
          <p:cNvSpPr txBox="1"/>
          <p:nvPr/>
        </p:nvSpPr>
        <p:spPr>
          <a:xfrm>
            <a:off x="1590916" y="2053106"/>
            <a:ext cx="9591674" cy="2215991"/>
          </a:xfrm>
          <a:prstGeom prst="rect">
            <a:avLst/>
          </a:prstGeom>
          <a:noFill/>
        </p:spPr>
        <p:txBody>
          <a:bodyPr wrap="square" rtlCol="0">
            <a:spAutoFit/>
          </a:bodyPr>
          <a:lstStyle/>
          <a:p>
            <a:pPr algn="just"/>
            <a:r>
              <a:rPr lang="en-GB" sz="2400" dirty="0" smtClean="0">
                <a:solidFill>
                  <a:schemeClr val="bg1"/>
                </a:solidFill>
                <a:latin typeface="Arial Black" panose="020B0A04020102020204" pitchFamily="34" charset="0"/>
              </a:rPr>
              <a:t>Entrepreneurship is the process of using creative or innovative ways to create a NEW BUSINESS OR EXPANDING AND EXISTING BUSINESS to better serve the needs of customers</a:t>
            </a:r>
            <a:endParaRPr lang="en-GB" sz="2400" dirty="0">
              <a:solidFill>
                <a:schemeClr val="bg1"/>
              </a:solidFill>
              <a:latin typeface="Arial Black" panose="020B0A04020102020204" pitchFamily="34" charset="0"/>
            </a:endParaRPr>
          </a:p>
          <a:p>
            <a:pPr algn="just"/>
            <a:endParaRPr lang="en-GB" sz="2400" dirty="0">
              <a:solidFill>
                <a:schemeClr val="bg1"/>
              </a:solidFill>
              <a:latin typeface="Arial Black" panose="020B0A04020102020204" pitchFamily="34" charset="0"/>
            </a:endParaRPr>
          </a:p>
          <a:p>
            <a:endParaRPr lang="en-GB" dirty="0">
              <a:solidFill>
                <a:schemeClr val="bg1"/>
              </a:solidFill>
              <a:latin typeface="Arial Black" panose="020B0A04020102020204" pitchFamily="34" charset="0"/>
            </a:endParaRPr>
          </a:p>
        </p:txBody>
      </p:sp>
      <p:sp>
        <p:nvSpPr>
          <p:cNvPr id="3" name="Oval 2"/>
          <p:cNvSpPr/>
          <p:nvPr/>
        </p:nvSpPr>
        <p:spPr>
          <a:xfrm>
            <a:off x="1192196" y="2053106"/>
            <a:ext cx="301636" cy="3140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1241308" y="4456213"/>
            <a:ext cx="301636" cy="3140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Subtitle 2"/>
          <p:cNvSpPr txBox="1">
            <a:spLocks/>
          </p:cNvSpPr>
          <p:nvPr/>
        </p:nvSpPr>
        <p:spPr bwMode="gray">
          <a:xfrm>
            <a:off x="1158115" y="3861865"/>
            <a:ext cx="8979251" cy="409575"/>
          </a:xfrm>
          <a:prstGeom prst="rect">
            <a:avLst/>
          </a:prstGeom>
          <a:solidFill>
            <a:schemeClr val="bg1"/>
          </a:solidFill>
        </p:spPr>
        <p:txBody>
          <a:bodyPr vert="horz" lIns="91440" tIns="45720" rIns="91440" bIns="45720" rtlCol="0" anchor="t">
            <a:normAutofit lnSpcReduction="10000"/>
          </a:bodyPr>
          <a:lstStyle>
            <a:defPPr>
              <a:defRPr lang="en-US"/>
            </a:defPPr>
            <a:lvl1pPr marL="457200" indent="-457200" algn="just">
              <a:spcBef>
                <a:spcPts val="1000"/>
              </a:spcBef>
              <a:spcAft>
                <a:spcPts val="0"/>
              </a:spcAft>
              <a:buClr>
                <a:schemeClr val="accent1"/>
              </a:buClr>
              <a:buSzPct val="80000"/>
              <a:buFont typeface="Arial" panose="020B0604020202020204" pitchFamily="34" charset="0"/>
              <a:buChar char="•"/>
              <a:defRPr sz="2200" b="1" i="0" cap="all">
                <a:latin typeface="Arial Black" panose="020B0A04020102020204" pitchFamily="34" charset="0"/>
              </a:defRPr>
            </a:lvl1pPr>
            <a:lvl2pPr indent="0" algn="ctr">
              <a:spcBef>
                <a:spcPts val="1000"/>
              </a:spcBef>
              <a:spcAft>
                <a:spcPts val="0"/>
              </a:spcAft>
              <a:buClr>
                <a:schemeClr val="accent1"/>
              </a:buClr>
              <a:buSzPct val="80000"/>
              <a:buFont typeface="Wingdings 3" charset="2"/>
              <a:buNone/>
              <a:defRPr sz="1600" b="0" i="0">
                <a:solidFill>
                  <a:schemeClr val="tx1">
                    <a:tint val="75000"/>
                  </a:schemeClr>
                </a:solidFill>
              </a:defRPr>
            </a:lvl2pPr>
            <a:lvl3pPr indent="0" algn="ctr">
              <a:spcBef>
                <a:spcPts val="1000"/>
              </a:spcBef>
              <a:spcAft>
                <a:spcPts val="0"/>
              </a:spcAft>
              <a:buClr>
                <a:schemeClr val="accent1"/>
              </a:buClr>
              <a:buSzPct val="80000"/>
              <a:buFont typeface="Wingdings 3" charset="2"/>
              <a:buNone/>
              <a:defRPr sz="1400" b="0" i="0">
                <a:solidFill>
                  <a:schemeClr val="tx1">
                    <a:tint val="75000"/>
                  </a:schemeClr>
                </a:solidFill>
              </a:defRPr>
            </a:lvl3pPr>
            <a:lvl4pPr indent="0" algn="ctr">
              <a:spcBef>
                <a:spcPts val="1000"/>
              </a:spcBef>
              <a:spcAft>
                <a:spcPts val="0"/>
              </a:spcAft>
              <a:buClr>
                <a:schemeClr val="accent1"/>
              </a:buClr>
              <a:buSzPct val="80000"/>
              <a:buFont typeface="Wingdings 3" charset="2"/>
              <a:buNone/>
              <a:defRPr sz="1200" b="0" i="0">
                <a:solidFill>
                  <a:schemeClr val="tx1">
                    <a:tint val="75000"/>
                  </a:schemeClr>
                </a:solidFill>
              </a:defRPr>
            </a:lvl4pPr>
            <a:lvl5pPr indent="0" algn="ctr">
              <a:spcBef>
                <a:spcPts val="1000"/>
              </a:spcBef>
              <a:spcAft>
                <a:spcPts val="0"/>
              </a:spcAft>
              <a:buClr>
                <a:schemeClr val="accent1"/>
              </a:buClr>
              <a:buSzPct val="80000"/>
              <a:buFont typeface="Wingdings 3" charset="2"/>
              <a:buNone/>
              <a:defRPr sz="1200" b="0" i="0">
                <a:solidFill>
                  <a:schemeClr val="tx1">
                    <a:tint val="75000"/>
                  </a:schemeClr>
                </a:solidFill>
              </a:defRPr>
            </a:lvl5pPr>
            <a:lvl6pPr indent="0" algn="ctr">
              <a:spcBef>
                <a:spcPts val="1000"/>
              </a:spcBef>
              <a:spcAft>
                <a:spcPts val="0"/>
              </a:spcAft>
              <a:buClr>
                <a:schemeClr val="accent1"/>
              </a:buClr>
              <a:buSzPct val="80000"/>
              <a:buFont typeface="Wingdings 3" charset="2"/>
              <a:buNone/>
              <a:defRPr sz="1200" b="0" i="0">
                <a:solidFill>
                  <a:schemeClr val="tx1">
                    <a:tint val="75000"/>
                  </a:schemeClr>
                </a:solidFill>
              </a:defRPr>
            </a:lvl6pPr>
            <a:lvl7pPr indent="0" algn="ctr">
              <a:spcBef>
                <a:spcPts val="1000"/>
              </a:spcBef>
              <a:spcAft>
                <a:spcPts val="0"/>
              </a:spcAft>
              <a:buClr>
                <a:schemeClr val="accent1"/>
              </a:buClr>
              <a:buSzPct val="80000"/>
              <a:buFont typeface="Wingdings 3" charset="2"/>
              <a:buNone/>
              <a:defRPr sz="1200" b="0" i="0">
                <a:solidFill>
                  <a:schemeClr val="tx1">
                    <a:tint val="75000"/>
                  </a:schemeClr>
                </a:solidFill>
              </a:defRPr>
            </a:lvl7pPr>
            <a:lvl8pPr indent="0" algn="ctr">
              <a:spcBef>
                <a:spcPts val="1000"/>
              </a:spcBef>
              <a:spcAft>
                <a:spcPts val="0"/>
              </a:spcAft>
              <a:buClr>
                <a:schemeClr val="accent1"/>
              </a:buClr>
              <a:buSzPct val="80000"/>
              <a:buFont typeface="Wingdings 3" charset="2"/>
              <a:buNone/>
              <a:defRPr sz="1200" b="0" i="0">
                <a:solidFill>
                  <a:schemeClr val="tx1">
                    <a:tint val="75000"/>
                  </a:schemeClr>
                </a:solidFill>
              </a:defRPr>
            </a:lvl8pPr>
            <a:lvl9pPr indent="0" algn="ctr">
              <a:spcBef>
                <a:spcPts val="1000"/>
              </a:spcBef>
              <a:spcAft>
                <a:spcPts val="0"/>
              </a:spcAft>
              <a:buClr>
                <a:schemeClr val="accent1"/>
              </a:buClr>
              <a:buSzPct val="80000"/>
              <a:buFont typeface="Wingdings 3" charset="2"/>
              <a:buNone/>
              <a:defRPr sz="1200" b="0" i="0">
                <a:solidFill>
                  <a:schemeClr val="tx1">
                    <a:tint val="75000"/>
                  </a:schemeClr>
                </a:solidFill>
              </a:defRPr>
            </a:lvl9pPr>
          </a:lstStyle>
          <a:p>
            <a:r>
              <a:rPr lang="en-GB" dirty="0" smtClean="0"/>
              <a:t>WHAT </a:t>
            </a:r>
            <a:r>
              <a:rPr lang="en-GB" dirty="0"/>
              <a:t>IS </a:t>
            </a:r>
            <a:r>
              <a:rPr lang="en-GB" dirty="0" smtClean="0"/>
              <a:t>sensitization?</a:t>
            </a:r>
            <a:endParaRPr lang="en-GB" dirty="0"/>
          </a:p>
          <a:p>
            <a:endParaRPr lang="en-GB" dirty="0"/>
          </a:p>
        </p:txBody>
      </p:sp>
      <p:sp>
        <p:nvSpPr>
          <p:cNvPr id="14" name="TextBox 13"/>
          <p:cNvSpPr txBox="1"/>
          <p:nvPr/>
        </p:nvSpPr>
        <p:spPr>
          <a:xfrm>
            <a:off x="1556093" y="4411437"/>
            <a:ext cx="9591674" cy="1200329"/>
          </a:xfrm>
          <a:prstGeom prst="rect">
            <a:avLst/>
          </a:prstGeom>
          <a:noFill/>
        </p:spPr>
        <p:txBody>
          <a:bodyPr wrap="square" rtlCol="0">
            <a:spAutoFit/>
          </a:bodyPr>
          <a:lstStyle/>
          <a:p>
            <a:pPr algn="just"/>
            <a:r>
              <a:rPr lang="en-GB" sz="2400" dirty="0" smtClean="0">
                <a:solidFill>
                  <a:schemeClr val="bg1"/>
                </a:solidFill>
                <a:latin typeface="Arial Black" panose="020B0A04020102020204" pitchFamily="34" charset="0"/>
              </a:rPr>
              <a:t>Sensitization means to inform, create awareness, intimate, highlight, refresh, encourage someone to participate in a particular activity.</a:t>
            </a:r>
            <a:endParaRPr lang="en-GB" sz="24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253907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2" name="TextBox 1"/>
          <p:cNvSpPr txBox="1"/>
          <p:nvPr/>
        </p:nvSpPr>
        <p:spPr>
          <a:xfrm>
            <a:off x="1020464" y="1803402"/>
            <a:ext cx="10666152" cy="707886"/>
          </a:xfrm>
          <a:prstGeom prst="rect">
            <a:avLst/>
          </a:prstGeom>
          <a:noFill/>
        </p:spPr>
        <p:txBody>
          <a:bodyPr wrap="square" rtlCol="0">
            <a:spAutoFit/>
          </a:bodyPr>
          <a:lstStyle/>
          <a:p>
            <a:pPr lvl="0"/>
            <a:r>
              <a:rPr lang="en-GB" sz="2000" dirty="0" smtClean="0">
                <a:solidFill>
                  <a:srgbClr val="FFFF00"/>
                </a:solidFill>
                <a:latin typeface="Arial Black" panose="020B0A04020102020204" pitchFamily="34" charset="0"/>
              </a:rPr>
              <a:t>POSITIONING</a:t>
            </a:r>
            <a:r>
              <a:rPr lang="en-GB" sz="2000" dirty="0" smtClean="0">
                <a:solidFill>
                  <a:schemeClr val="bg1"/>
                </a:solidFill>
                <a:latin typeface="Arial Black" panose="020B0A04020102020204" pitchFamily="34" charset="0"/>
              </a:rPr>
              <a:t>:  The space you want to occupy in your customers mind when they think of your brand.</a:t>
            </a:r>
            <a:endParaRPr lang="en-GB" sz="2000" dirty="0">
              <a:solidFill>
                <a:schemeClr val="bg1"/>
              </a:solidFill>
              <a:latin typeface="Arial Black" panose="020B0A04020102020204" pitchFamily="34" charset="0"/>
            </a:endParaRPr>
          </a:p>
        </p:txBody>
      </p:sp>
      <p:sp>
        <p:nvSpPr>
          <p:cNvPr id="11" name="Oval 10"/>
          <p:cNvSpPr/>
          <p:nvPr/>
        </p:nvSpPr>
        <p:spPr>
          <a:xfrm>
            <a:off x="853477" y="1917700"/>
            <a:ext cx="166986" cy="1714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1193789" y="1337785"/>
            <a:ext cx="8573666" cy="430887"/>
          </a:xfrm>
          <a:prstGeom prst="rect">
            <a:avLst/>
          </a:prstGeom>
          <a:solidFill>
            <a:schemeClr val="bg1"/>
          </a:solidFill>
        </p:spPr>
        <p:txBody>
          <a:bodyPr wrap="square" rtlCol="0">
            <a:spAutoFit/>
          </a:bodyPr>
          <a:lstStyle/>
          <a:p>
            <a:r>
              <a:rPr lang="en-GB" sz="2200" b="1" cap="all" dirty="0" smtClean="0">
                <a:solidFill>
                  <a:schemeClr val="accent1">
                    <a:lumMod val="60000"/>
                    <a:lumOff val="40000"/>
                  </a:schemeClr>
                </a:solidFill>
                <a:latin typeface="Arial Black" panose="020B0A04020102020204" pitchFamily="34" charset="0"/>
              </a:rPr>
              <a:t>Definition of entrepreneurship concepts</a:t>
            </a:r>
            <a:endParaRPr lang="en-GB" sz="2200" b="1" cap="all" dirty="0">
              <a:solidFill>
                <a:schemeClr val="accent1">
                  <a:lumMod val="60000"/>
                  <a:lumOff val="40000"/>
                </a:schemeClr>
              </a:solidFill>
              <a:latin typeface="Arial Black" panose="020B0A04020102020204" pitchFamily="34" charset="0"/>
            </a:endParaRPr>
          </a:p>
        </p:txBody>
      </p:sp>
      <p:sp>
        <p:nvSpPr>
          <p:cNvPr id="23" name="TextBox 22"/>
          <p:cNvSpPr txBox="1"/>
          <p:nvPr/>
        </p:nvSpPr>
        <p:spPr>
          <a:xfrm>
            <a:off x="996358" y="2619420"/>
            <a:ext cx="10666152" cy="400110"/>
          </a:xfrm>
          <a:prstGeom prst="rect">
            <a:avLst/>
          </a:prstGeom>
          <a:noFill/>
        </p:spPr>
        <p:txBody>
          <a:bodyPr wrap="square" rtlCol="0">
            <a:spAutoFit/>
          </a:bodyPr>
          <a:lstStyle/>
          <a:p>
            <a:pPr lvl="0"/>
            <a:r>
              <a:rPr lang="en-GB" sz="2000" dirty="0" smtClean="0">
                <a:solidFill>
                  <a:srgbClr val="FFFF00"/>
                </a:solidFill>
                <a:latin typeface="Arial Black" panose="020B0A04020102020204" pitchFamily="34" charset="0"/>
              </a:rPr>
              <a:t>MISSION</a:t>
            </a:r>
            <a:r>
              <a:rPr lang="en-GB" sz="2000" dirty="0" smtClean="0">
                <a:solidFill>
                  <a:schemeClr val="bg1"/>
                </a:solidFill>
                <a:latin typeface="Arial Black" panose="020B0A04020102020204" pitchFamily="34" charset="0"/>
              </a:rPr>
              <a:t>:  Your Core purpose why you started the business.</a:t>
            </a:r>
            <a:endParaRPr lang="en-GB" sz="2000" dirty="0">
              <a:solidFill>
                <a:schemeClr val="bg1"/>
              </a:solidFill>
              <a:latin typeface="Arial Black" panose="020B0A04020102020204" pitchFamily="34" charset="0"/>
            </a:endParaRPr>
          </a:p>
        </p:txBody>
      </p:sp>
      <p:sp>
        <p:nvSpPr>
          <p:cNvPr id="24" name="Oval 23"/>
          <p:cNvSpPr/>
          <p:nvPr/>
        </p:nvSpPr>
        <p:spPr>
          <a:xfrm>
            <a:off x="829371" y="2733718"/>
            <a:ext cx="166986" cy="1714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1020464" y="3923868"/>
            <a:ext cx="10666152" cy="400110"/>
          </a:xfrm>
          <a:prstGeom prst="rect">
            <a:avLst/>
          </a:prstGeom>
          <a:noFill/>
        </p:spPr>
        <p:txBody>
          <a:bodyPr wrap="square" rtlCol="0">
            <a:spAutoFit/>
          </a:bodyPr>
          <a:lstStyle/>
          <a:p>
            <a:pPr lvl="0"/>
            <a:r>
              <a:rPr lang="en-GB" sz="2000" dirty="0" smtClean="0">
                <a:solidFill>
                  <a:srgbClr val="FFFF00"/>
                </a:solidFill>
                <a:latin typeface="Arial Black" panose="020B0A04020102020204" pitchFamily="34" charset="0"/>
              </a:rPr>
              <a:t>VALUES</a:t>
            </a:r>
            <a:r>
              <a:rPr lang="en-GB" sz="2000" dirty="0" smtClean="0">
                <a:solidFill>
                  <a:schemeClr val="bg1"/>
                </a:solidFill>
                <a:latin typeface="Arial Black" panose="020B0A04020102020204" pitchFamily="34" charset="0"/>
              </a:rPr>
              <a:t>:  The principles by which you run your business</a:t>
            </a:r>
            <a:endParaRPr lang="en-GB" sz="2000" dirty="0">
              <a:solidFill>
                <a:schemeClr val="bg1"/>
              </a:solidFill>
              <a:latin typeface="Arial Black" panose="020B0A04020102020204" pitchFamily="34" charset="0"/>
            </a:endParaRPr>
          </a:p>
        </p:txBody>
      </p:sp>
      <p:sp>
        <p:nvSpPr>
          <p:cNvPr id="26" name="Oval 25"/>
          <p:cNvSpPr/>
          <p:nvPr/>
        </p:nvSpPr>
        <p:spPr>
          <a:xfrm>
            <a:off x="853477" y="4038166"/>
            <a:ext cx="166986" cy="1714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996357" y="3256852"/>
            <a:ext cx="10666152" cy="400110"/>
          </a:xfrm>
          <a:prstGeom prst="rect">
            <a:avLst/>
          </a:prstGeom>
          <a:noFill/>
        </p:spPr>
        <p:txBody>
          <a:bodyPr wrap="square" rtlCol="0">
            <a:spAutoFit/>
          </a:bodyPr>
          <a:lstStyle/>
          <a:p>
            <a:pPr lvl="0"/>
            <a:r>
              <a:rPr lang="en-GB" sz="2000" dirty="0" smtClean="0">
                <a:solidFill>
                  <a:srgbClr val="FFFF00"/>
                </a:solidFill>
                <a:latin typeface="Arial Black" panose="020B0A04020102020204" pitchFamily="34" charset="0"/>
              </a:rPr>
              <a:t>VISION:  </a:t>
            </a:r>
            <a:r>
              <a:rPr lang="en-GB" sz="2000" dirty="0" smtClean="0">
                <a:solidFill>
                  <a:schemeClr val="bg1"/>
                </a:solidFill>
                <a:latin typeface="Arial Black" panose="020B0A04020102020204" pitchFamily="34" charset="0"/>
              </a:rPr>
              <a:t>A lofty ideal of what your organisation does.</a:t>
            </a:r>
            <a:endParaRPr lang="en-GB" sz="2000" dirty="0">
              <a:solidFill>
                <a:schemeClr val="bg1"/>
              </a:solidFill>
              <a:latin typeface="Arial Black" panose="020B0A04020102020204" pitchFamily="34" charset="0"/>
            </a:endParaRPr>
          </a:p>
        </p:txBody>
      </p:sp>
      <p:sp>
        <p:nvSpPr>
          <p:cNvPr id="28" name="Oval 27"/>
          <p:cNvSpPr/>
          <p:nvPr/>
        </p:nvSpPr>
        <p:spPr>
          <a:xfrm>
            <a:off x="829370" y="3371150"/>
            <a:ext cx="166986" cy="1714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p:cNvSpPr txBox="1"/>
          <p:nvPr/>
        </p:nvSpPr>
        <p:spPr>
          <a:xfrm>
            <a:off x="1029545" y="4436035"/>
            <a:ext cx="10666152" cy="707886"/>
          </a:xfrm>
          <a:prstGeom prst="rect">
            <a:avLst/>
          </a:prstGeom>
          <a:noFill/>
        </p:spPr>
        <p:txBody>
          <a:bodyPr wrap="square" rtlCol="0">
            <a:spAutoFit/>
          </a:bodyPr>
          <a:lstStyle/>
          <a:p>
            <a:pPr lvl="0"/>
            <a:r>
              <a:rPr lang="en-GB" sz="2000" dirty="0" smtClean="0">
                <a:solidFill>
                  <a:srgbClr val="FFFF00"/>
                </a:solidFill>
                <a:latin typeface="Arial Black" panose="020B0A04020102020204" pitchFamily="34" charset="0"/>
              </a:rPr>
              <a:t>OBJECTIVE</a:t>
            </a:r>
            <a:r>
              <a:rPr lang="en-GB" sz="2000" dirty="0" smtClean="0">
                <a:solidFill>
                  <a:schemeClr val="bg1"/>
                </a:solidFill>
                <a:latin typeface="Arial Black" panose="020B0A04020102020204" pitchFamily="34" charset="0"/>
              </a:rPr>
              <a:t>:  The means or principal thing you want to achieve; you MUST set a reality aim</a:t>
            </a:r>
            <a:endParaRPr lang="en-GB" sz="2000" dirty="0">
              <a:solidFill>
                <a:schemeClr val="bg1"/>
              </a:solidFill>
              <a:latin typeface="Arial Black" panose="020B0A04020102020204" pitchFamily="34" charset="0"/>
            </a:endParaRPr>
          </a:p>
        </p:txBody>
      </p:sp>
      <p:sp>
        <p:nvSpPr>
          <p:cNvPr id="30" name="Oval 29"/>
          <p:cNvSpPr/>
          <p:nvPr/>
        </p:nvSpPr>
        <p:spPr>
          <a:xfrm>
            <a:off x="862558" y="4591898"/>
            <a:ext cx="166986" cy="1714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1020463" y="5195821"/>
            <a:ext cx="10666152" cy="1015663"/>
          </a:xfrm>
          <a:prstGeom prst="rect">
            <a:avLst/>
          </a:prstGeom>
          <a:noFill/>
        </p:spPr>
        <p:txBody>
          <a:bodyPr wrap="square" rtlCol="0">
            <a:spAutoFit/>
          </a:bodyPr>
          <a:lstStyle/>
          <a:p>
            <a:pPr lvl="0"/>
            <a:r>
              <a:rPr lang="en-GB" sz="2000" dirty="0" smtClean="0">
                <a:solidFill>
                  <a:srgbClr val="FFFF00"/>
                </a:solidFill>
                <a:latin typeface="Arial Black" panose="020B0A04020102020204" pitchFamily="34" charset="0"/>
              </a:rPr>
              <a:t>STRATEGIES</a:t>
            </a:r>
            <a:r>
              <a:rPr lang="en-GB" sz="2000" dirty="0" smtClean="0">
                <a:solidFill>
                  <a:schemeClr val="bg1"/>
                </a:solidFill>
                <a:latin typeface="Arial Black" panose="020B0A04020102020204" pitchFamily="34" charset="0"/>
              </a:rPr>
              <a:t>:  Done as a part of plan that is meant to achieve a particular purpose or to gain an advantage.  A Strategy decision to sale off parts of the business is called STRATEGY PLANNING.</a:t>
            </a:r>
            <a:endParaRPr lang="en-GB" sz="2000" dirty="0">
              <a:solidFill>
                <a:schemeClr val="bg1"/>
              </a:solidFill>
              <a:latin typeface="Arial Black" panose="020B0A04020102020204" pitchFamily="34" charset="0"/>
            </a:endParaRPr>
          </a:p>
        </p:txBody>
      </p:sp>
      <p:sp>
        <p:nvSpPr>
          <p:cNvPr id="32" name="Oval 31"/>
          <p:cNvSpPr/>
          <p:nvPr/>
        </p:nvSpPr>
        <p:spPr>
          <a:xfrm>
            <a:off x="853476" y="5310119"/>
            <a:ext cx="166986" cy="1714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88010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1344607" y="1283539"/>
            <a:ext cx="8979251" cy="409575"/>
          </a:xfrm>
          <a:prstGeom prst="rect">
            <a:avLst/>
          </a:prstGeom>
          <a:solidFill>
            <a:schemeClr val="bg1"/>
          </a:solidFill>
        </p:spPr>
        <p:txBody>
          <a:bodyPr vert="horz" lIns="91440" tIns="45720" rIns="91440" bIns="45720" rtlCol="0" anchor="t">
            <a:normAutofit fontScale="92500" lnSpcReduction="1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WHAT IS BUSINESS?</a:t>
            </a:r>
            <a:endParaRPr lang="en-GB" sz="2400" b="1" dirty="0">
              <a:latin typeface="Arial Black" panose="020B0A04020102020204" pitchFamily="34" charset="0"/>
            </a:endParaRPr>
          </a:p>
          <a:p>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2" name="TextBox 1"/>
          <p:cNvSpPr txBox="1"/>
          <p:nvPr/>
        </p:nvSpPr>
        <p:spPr>
          <a:xfrm>
            <a:off x="1193789" y="1779598"/>
            <a:ext cx="9432647" cy="1384995"/>
          </a:xfrm>
          <a:prstGeom prst="rect">
            <a:avLst/>
          </a:prstGeom>
          <a:noFill/>
        </p:spPr>
        <p:txBody>
          <a:bodyPr wrap="square" rtlCol="0">
            <a:spAutoFit/>
          </a:bodyPr>
          <a:lstStyle/>
          <a:p>
            <a:pPr algn="just"/>
            <a:r>
              <a:rPr lang="en-GB" sz="2800" dirty="0" smtClean="0">
                <a:solidFill>
                  <a:schemeClr val="bg1"/>
                </a:solidFill>
                <a:latin typeface="Arial Black" panose="020B0A04020102020204" pitchFamily="34" charset="0"/>
              </a:rPr>
              <a:t>BUSINESS is any undertaking carried out under the laws of the land to satisfy the needs of the customers and make profit</a:t>
            </a:r>
            <a:endParaRPr lang="en-GB" sz="2800" dirty="0">
              <a:solidFill>
                <a:schemeClr val="bg1"/>
              </a:solidFill>
              <a:latin typeface="Arial Black" panose="020B0A04020102020204" pitchFamily="34" charset="0"/>
            </a:endParaRPr>
          </a:p>
        </p:txBody>
      </p:sp>
      <p:sp>
        <p:nvSpPr>
          <p:cNvPr id="11" name="Oval 10"/>
          <p:cNvSpPr/>
          <p:nvPr/>
        </p:nvSpPr>
        <p:spPr>
          <a:xfrm>
            <a:off x="784558" y="1848969"/>
            <a:ext cx="301636" cy="3140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ubtitle 2"/>
          <p:cNvSpPr txBox="1">
            <a:spLocks/>
          </p:cNvSpPr>
          <p:nvPr/>
        </p:nvSpPr>
        <p:spPr bwMode="gray">
          <a:xfrm>
            <a:off x="1193789" y="3495925"/>
            <a:ext cx="9668175" cy="409575"/>
          </a:xfrm>
          <a:prstGeom prst="rect">
            <a:avLst/>
          </a:prstGeom>
          <a:solidFill>
            <a:schemeClr val="bg1"/>
          </a:solidFill>
        </p:spPr>
        <p:txBody>
          <a:bodyPr vert="horz" lIns="91440" tIns="45720" rIns="91440" bIns="45720" rtlCol="0" anchor="t">
            <a:normAutofit fontScale="92500" lnSpcReduction="1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WHAT TYPE OF BUSINESS ARE FOUND IN MY COMMUNITY?</a:t>
            </a:r>
            <a:endParaRPr lang="en-GB" sz="2400" b="1" dirty="0">
              <a:latin typeface="Arial Black" panose="020B0A04020102020204" pitchFamily="34" charset="0"/>
            </a:endParaRPr>
          </a:p>
          <a:p>
            <a:endParaRPr lang="en-GB" sz="2400" dirty="0">
              <a:latin typeface="Arial Black" panose="020B0A04020102020204" pitchFamily="34" charset="0"/>
            </a:endParaRPr>
          </a:p>
        </p:txBody>
      </p:sp>
      <p:sp>
        <p:nvSpPr>
          <p:cNvPr id="12" name="TextBox 11"/>
          <p:cNvSpPr txBox="1"/>
          <p:nvPr/>
        </p:nvSpPr>
        <p:spPr>
          <a:xfrm>
            <a:off x="1193789" y="3905500"/>
            <a:ext cx="9432647" cy="1815882"/>
          </a:xfrm>
          <a:prstGeom prst="rect">
            <a:avLst/>
          </a:prstGeom>
          <a:noFill/>
        </p:spPr>
        <p:txBody>
          <a:bodyPr wrap="square" rtlCol="0">
            <a:spAutoFit/>
          </a:bodyPr>
          <a:lstStyle/>
          <a:p>
            <a:pPr algn="just"/>
            <a:r>
              <a:rPr lang="en-GB" sz="2800" dirty="0" smtClean="0">
                <a:solidFill>
                  <a:schemeClr val="bg1"/>
                </a:solidFill>
                <a:latin typeface="Arial Black" panose="020B0A04020102020204" pitchFamily="34" charset="0"/>
              </a:rPr>
              <a:t>There are arrays of Businesses found in any community.  This could be Farm, Shops and other Services.  All are targeted of satisfying the community needs for a profit motive.</a:t>
            </a:r>
            <a:endParaRPr lang="en-GB" sz="2800" dirty="0">
              <a:solidFill>
                <a:schemeClr val="bg1"/>
              </a:solidFill>
              <a:latin typeface="Arial Black" panose="020B0A04020102020204" pitchFamily="34" charset="0"/>
            </a:endParaRPr>
          </a:p>
        </p:txBody>
      </p:sp>
      <p:sp>
        <p:nvSpPr>
          <p:cNvPr id="13" name="Oval 12"/>
          <p:cNvSpPr/>
          <p:nvPr/>
        </p:nvSpPr>
        <p:spPr>
          <a:xfrm>
            <a:off x="784558" y="4084591"/>
            <a:ext cx="301636" cy="31407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56055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2" name="TextBox 1"/>
          <p:cNvSpPr txBox="1"/>
          <p:nvPr/>
        </p:nvSpPr>
        <p:spPr>
          <a:xfrm>
            <a:off x="842097" y="1903946"/>
            <a:ext cx="10380085" cy="400110"/>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DESIGNING:</a:t>
            </a:r>
            <a:r>
              <a:rPr lang="en-GB" sz="2000" dirty="0" smtClean="0">
                <a:solidFill>
                  <a:schemeClr val="bg1"/>
                </a:solidFill>
                <a:latin typeface="Arial Black" panose="020B0A04020102020204" pitchFamily="34" charset="0"/>
              </a:rPr>
              <a:t>  Clothing, Graphic, Website Design, Video Editing</a:t>
            </a:r>
            <a:endParaRPr lang="en-GB" sz="2000" dirty="0">
              <a:solidFill>
                <a:schemeClr val="bg1"/>
              </a:solidFill>
              <a:latin typeface="Arial Black" panose="020B0A04020102020204" pitchFamily="34" charset="0"/>
            </a:endParaRPr>
          </a:p>
        </p:txBody>
      </p:sp>
      <p:sp>
        <p:nvSpPr>
          <p:cNvPr id="21" name="Oval 20"/>
          <p:cNvSpPr/>
          <p:nvPr/>
        </p:nvSpPr>
        <p:spPr>
          <a:xfrm>
            <a:off x="663703" y="2032108"/>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688922" y="2480128"/>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Subtitle 2"/>
          <p:cNvSpPr txBox="1">
            <a:spLocks/>
          </p:cNvSpPr>
          <p:nvPr/>
        </p:nvSpPr>
        <p:spPr bwMode="gray">
          <a:xfrm>
            <a:off x="936327" y="1328361"/>
            <a:ext cx="9668175" cy="409575"/>
          </a:xfrm>
          <a:prstGeom prst="rect">
            <a:avLst/>
          </a:prstGeom>
          <a:solidFill>
            <a:schemeClr val="bg1"/>
          </a:solidFill>
        </p:spPr>
        <p:txBody>
          <a:bodyPr vert="horz" lIns="91440" tIns="45720" rIns="91440" bIns="45720" rtlCol="0" anchor="t">
            <a:normAutofit fontScale="92500" lnSpcReduction="1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Examples FOR EACH TYPE OF Business</a:t>
            </a:r>
            <a:endParaRPr lang="en-GB" sz="2400" b="1" dirty="0">
              <a:latin typeface="Arial Black" panose="020B0A04020102020204" pitchFamily="34" charset="0"/>
            </a:endParaRPr>
          </a:p>
          <a:p>
            <a:endParaRPr lang="en-GB" sz="2400" dirty="0">
              <a:latin typeface="Arial Black" panose="020B0A04020102020204" pitchFamily="34" charset="0"/>
            </a:endParaRPr>
          </a:p>
        </p:txBody>
      </p:sp>
      <p:sp>
        <p:nvSpPr>
          <p:cNvPr id="25" name="TextBox 24"/>
          <p:cNvSpPr txBox="1"/>
          <p:nvPr/>
        </p:nvSpPr>
        <p:spPr>
          <a:xfrm>
            <a:off x="842097" y="2356321"/>
            <a:ext cx="10380085" cy="400110"/>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MANUFACTURING:</a:t>
            </a:r>
            <a:r>
              <a:rPr lang="en-GB" sz="2000" dirty="0" smtClean="0">
                <a:solidFill>
                  <a:schemeClr val="bg1"/>
                </a:solidFill>
                <a:latin typeface="Arial Black" panose="020B0A04020102020204" pitchFamily="34" charset="0"/>
              </a:rPr>
              <a:t>  Auto-mechanic Companies; Bakery; Cosmetics</a:t>
            </a:r>
            <a:endParaRPr lang="en-GB" sz="2000" dirty="0">
              <a:solidFill>
                <a:schemeClr val="bg1"/>
              </a:solidFill>
              <a:latin typeface="Arial Black" panose="020B0A04020102020204" pitchFamily="34" charset="0"/>
            </a:endParaRPr>
          </a:p>
        </p:txBody>
      </p:sp>
      <p:sp>
        <p:nvSpPr>
          <p:cNvPr id="26" name="TextBox 25"/>
          <p:cNvSpPr txBox="1"/>
          <p:nvPr/>
        </p:nvSpPr>
        <p:spPr>
          <a:xfrm>
            <a:off x="839740" y="2741594"/>
            <a:ext cx="10380085" cy="707886"/>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SUPPLY AND DISTRIBUTION:</a:t>
            </a:r>
            <a:r>
              <a:rPr lang="en-GB" sz="2000" dirty="0" smtClean="0">
                <a:solidFill>
                  <a:schemeClr val="bg1"/>
                </a:solidFill>
                <a:latin typeface="Arial Black" panose="020B0A04020102020204" pitchFamily="34" charset="0"/>
              </a:rPr>
              <a:t>  Supply Producers, Vendors, Transportation Companies, Distribution Centres and Retailers.</a:t>
            </a:r>
          </a:p>
        </p:txBody>
      </p:sp>
      <p:sp>
        <p:nvSpPr>
          <p:cNvPr id="27" name="TextBox 26"/>
          <p:cNvSpPr txBox="1"/>
          <p:nvPr/>
        </p:nvSpPr>
        <p:spPr>
          <a:xfrm>
            <a:off x="839739" y="3469485"/>
            <a:ext cx="10380085" cy="707886"/>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SELLING:</a:t>
            </a:r>
            <a:r>
              <a:rPr lang="en-GB" sz="2000" dirty="0" smtClean="0">
                <a:solidFill>
                  <a:schemeClr val="bg1"/>
                </a:solidFill>
                <a:latin typeface="Arial Black" panose="020B0A04020102020204" pitchFamily="34" charset="0"/>
              </a:rPr>
              <a:t>  BUSINESS TO BUSINESS SALES, </a:t>
            </a:r>
            <a:r>
              <a:rPr lang="en-GB" sz="2000" dirty="0" err="1" smtClean="0">
                <a:solidFill>
                  <a:schemeClr val="bg1"/>
                </a:solidFill>
                <a:latin typeface="Arial Black" panose="020B0A04020102020204" pitchFamily="34" charset="0"/>
              </a:rPr>
              <a:t>eg</a:t>
            </a:r>
            <a:r>
              <a:rPr lang="en-GB" sz="2000" dirty="0" smtClean="0">
                <a:solidFill>
                  <a:schemeClr val="bg1"/>
                </a:solidFill>
                <a:latin typeface="Arial Black" panose="020B0A04020102020204" pitchFamily="34" charset="0"/>
              </a:rPr>
              <a:t>. Advertising sales or Technology such as P.O.S</a:t>
            </a:r>
          </a:p>
        </p:txBody>
      </p:sp>
      <p:sp>
        <p:nvSpPr>
          <p:cNvPr id="28" name="TextBox 27"/>
          <p:cNvSpPr txBox="1"/>
          <p:nvPr/>
        </p:nvSpPr>
        <p:spPr>
          <a:xfrm>
            <a:off x="858820" y="4175204"/>
            <a:ext cx="10380085" cy="707886"/>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INSTALLING:</a:t>
            </a:r>
            <a:r>
              <a:rPr lang="en-GB" sz="2000" dirty="0" smtClean="0">
                <a:solidFill>
                  <a:schemeClr val="bg1"/>
                </a:solidFill>
                <a:latin typeface="Arial Black" panose="020B0A04020102020204" pitchFamily="34" charset="0"/>
              </a:rPr>
              <a:t>  Equipment or Facilities such as Building Machinery Plants; Cranes and Heavy Construction</a:t>
            </a:r>
          </a:p>
        </p:txBody>
      </p:sp>
      <p:sp>
        <p:nvSpPr>
          <p:cNvPr id="29" name="TextBox 28"/>
          <p:cNvSpPr txBox="1"/>
          <p:nvPr/>
        </p:nvSpPr>
        <p:spPr>
          <a:xfrm>
            <a:off x="858820" y="4853865"/>
            <a:ext cx="10380085" cy="707886"/>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REPAIRING:</a:t>
            </a:r>
            <a:r>
              <a:rPr lang="en-GB" sz="2000" dirty="0" smtClean="0">
                <a:solidFill>
                  <a:schemeClr val="bg1"/>
                </a:solidFill>
                <a:latin typeface="Arial Black" panose="020B0A04020102020204" pitchFamily="34" charset="0"/>
              </a:rPr>
              <a:t>  Using spare parts on Automobiles, Company machines and Equipment.</a:t>
            </a:r>
          </a:p>
        </p:txBody>
      </p:sp>
      <p:sp>
        <p:nvSpPr>
          <p:cNvPr id="30" name="TextBox 29"/>
          <p:cNvSpPr txBox="1"/>
          <p:nvPr/>
        </p:nvSpPr>
        <p:spPr>
          <a:xfrm>
            <a:off x="839740" y="5532526"/>
            <a:ext cx="10380085" cy="707886"/>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SERVICE INDUSTRIES:</a:t>
            </a:r>
            <a:r>
              <a:rPr lang="en-GB" sz="2000" dirty="0" smtClean="0">
                <a:solidFill>
                  <a:schemeClr val="bg1"/>
                </a:solidFill>
                <a:latin typeface="Arial Black" panose="020B0A04020102020204" pitchFamily="34" charset="0"/>
              </a:rPr>
              <a:t>  Information Technology, Hospitality, Travels; Sport Environment, Health care, Media, etc.</a:t>
            </a:r>
          </a:p>
        </p:txBody>
      </p:sp>
      <p:sp>
        <p:nvSpPr>
          <p:cNvPr id="31" name="Oval 30"/>
          <p:cNvSpPr/>
          <p:nvPr/>
        </p:nvSpPr>
        <p:spPr>
          <a:xfrm>
            <a:off x="671288" y="2928148"/>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669840" y="3600473"/>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p:cNvSpPr/>
          <p:nvPr/>
        </p:nvSpPr>
        <p:spPr>
          <a:xfrm>
            <a:off x="688921" y="4291048"/>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p:cNvSpPr/>
          <p:nvPr/>
        </p:nvSpPr>
        <p:spPr>
          <a:xfrm>
            <a:off x="698997" y="494165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96463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700"/>
            <a:ext cx="9530628" cy="494246"/>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WHO IS AN ENTREPRENEUR?</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842097" y="1903946"/>
            <a:ext cx="10380085" cy="1015663"/>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AN ENTREPRENEUR:  </a:t>
            </a:r>
            <a:r>
              <a:rPr lang="en-GB" sz="2000" dirty="0" smtClean="0">
                <a:solidFill>
                  <a:schemeClr val="bg1"/>
                </a:solidFill>
                <a:latin typeface="Arial Black" panose="020B0A04020102020204" pitchFamily="34" charset="0"/>
              </a:rPr>
              <a:t>is a person who identifies a Business Opportunity, takes a calculated risk, brings together resources and set up a Business Enterprise and is rewarded with a profit</a:t>
            </a:r>
            <a:endParaRPr lang="en-GB" sz="2000" dirty="0">
              <a:solidFill>
                <a:schemeClr val="bg1"/>
              </a:solidFill>
              <a:latin typeface="Arial Black" panose="020B0A04020102020204" pitchFamily="34" charset="0"/>
            </a:endParaRPr>
          </a:p>
        </p:txBody>
      </p:sp>
      <p:sp>
        <p:nvSpPr>
          <p:cNvPr id="16" name="Oval 15"/>
          <p:cNvSpPr/>
          <p:nvPr/>
        </p:nvSpPr>
        <p:spPr>
          <a:xfrm>
            <a:off x="663703" y="2032108"/>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Subtitle 2"/>
          <p:cNvSpPr txBox="1">
            <a:spLocks/>
          </p:cNvSpPr>
          <p:nvPr/>
        </p:nvSpPr>
        <p:spPr bwMode="gray">
          <a:xfrm>
            <a:off x="814521" y="3166732"/>
            <a:ext cx="9530628" cy="494246"/>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Entrepreneurial qualities</a:t>
            </a:r>
            <a:endParaRPr lang="en-GB" sz="2400" dirty="0">
              <a:latin typeface="Arial Black" panose="020B0A04020102020204" pitchFamily="34" charset="0"/>
            </a:endParaRPr>
          </a:p>
        </p:txBody>
      </p:sp>
      <p:sp>
        <p:nvSpPr>
          <p:cNvPr id="18" name="TextBox 17"/>
          <p:cNvSpPr txBox="1"/>
          <p:nvPr/>
        </p:nvSpPr>
        <p:spPr>
          <a:xfrm>
            <a:off x="1077759" y="3813510"/>
            <a:ext cx="4200824" cy="2554545"/>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Creativity and Innovation</a:t>
            </a:r>
          </a:p>
          <a:p>
            <a:r>
              <a:rPr lang="en-GB" sz="2000" dirty="0" smtClean="0">
                <a:solidFill>
                  <a:srgbClr val="FFFF00"/>
                </a:solidFill>
                <a:latin typeface="Arial Black" panose="020B0A04020102020204" pitchFamily="34" charset="0"/>
              </a:rPr>
              <a:t>Perseverance</a:t>
            </a:r>
          </a:p>
          <a:p>
            <a:r>
              <a:rPr lang="en-GB" sz="2000" dirty="0" smtClean="0">
                <a:solidFill>
                  <a:srgbClr val="FFFF00"/>
                </a:solidFill>
                <a:latin typeface="Arial Black" panose="020B0A04020102020204" pitchFamily="34" charset="0"/>
              </a:rPr>
              <a:t>Risk Orientation</a:t>
            </a:r>
          </a:p>
          <a:p>
            <a:r>
              <a:rPr lang="en-GB" sz="2000" dirty="0" smtClean="0">
                <a:solidFill>
                  <a:srgbClr val="FFFF00"/>
                </a:solidFill>
                <a:latin typeface="Arial Black" panose="020B0A04020102020204" pitchFamily="34" charset="0"/>
              </a:rPr>
              <a:t>Open Mindedness</a:t>
            </a:r>
          </a:p>
          <a:p>
            <a:r>
              <a:rPr lang="en-GB" sz="2000" dirty="0" smtClean="0">
                <a:solidFill>
                  <a:srgbClr val="FFFF00"/>
                </a:solidFill>
                <a:latin typeface="Arial Black" panose="020B0A04020102020204" pitchFamily="34" charset="0"/>
              </a:rPr>
              <a:t>Good Judgement</a:t>
            </a:r>
          </a:p>
          <a:p>
            <a:r>
              <a:rPr lang="en-GB" sz="2000" dirty="0" smtClean="0">
                <a:solidFill>
                  <a:srgbClr val="FFFF00"/>
                </a:solidFill>
                <a:latin typeface="Arial Black" panose="020B0A04020102020204" pitchFamily="34" charset="0"/>
              </a:rPr>
              <a:t>Provide Leadership</a:t>
            </a:r>
          </a:p>
          <a:p>
            <a:r>
              <a:rPr lang="en-GB" sz="2000" dirty="0" smtClean="0">
                <a:solidFill>
                  <a:srgbClr val="FFFF00"/>
                </a:solidFill>
                <a:latin typeface="Arial Black" panose="020B0A04020102020204" pitchFamily="34" charset="0"/>
              </a:rPr>
              <a:t>Good Human Relationship </a:t>
            </a:r>
          </a:p>
          <a:p>
            <a:endParaRPr lang="en-GB" sz="2000" dirty="0">
              <a:solidFill>
                <a:srgbClr val="FFFF00"/>
              </a:solidFill>
              <a:latin typeface="Arial Black" panose="020B0A04020102020204" pitchFamily="34" charset="0"/>
            </a:endParaRPr>
          </a:p>
        </p:txBody>
      </p:sp>
      <p:sp>
        <p:nvSpPr>
          <p:cNvPr id="19" name="Oval 18"/>
          <p:cNvSpPr/>
          <p:nvPr/>
        </p:nvSpPr>
        <p:spPr>
          <a:xfrm>
            <a:off x="954784" y="39278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6414657" y="3799023"/>
            <a:ext cx="4821382" cy="2246769"/>
          </a:xfrm>
          <a:prstGeom prst="rect">
            <a:avLst/>
          </a:prstGeom>
          <a:noFill/>
        </p:spPr>
        <p:txBody>
          <a:bodyPr wrap="square" rtlCol="0">
            <a:spAutoFit/>
          </a:bodyPr>
          <a:lstStyle/>
          <a:p>
            <a:r>
              <a:rPr lang="en-GB" sz="2000" dirty="0" smtClean="0">
                <a:solidFill>
                  <a:srgbClr val="FFFF00"/>
                </a:solidFill>
                <a:latin typeface="Arial Black" panose="020B0A04020102020204" pitchFamily="34" charset="0"/>
              </a:rPr>
              <a:t>Commitment to the Business</a:t>
            </a:r>
          </a:p>
          <a:p>
            <a:r>
              <a:rPr lang="en-GB" sz="2000" dirty="0" smtClean="0">
                <a:solidFill>
                  <a:srgbClr val="FFFF00"/>
                </a:solidFill>
                <a:latin typeface="Arial Black" panose="020B0A04020102020204" pitchFamily="34" charset="0"/>
              </a:rPr>
              <a:t>Confidence</a:t>
            </a:r>
          </a:p>
          <a:p>
            <a:r>
              <a:rPr lang="en-GB" sz="2000" dirty="0" smtClean="0">
                <a:solidFill>
                  <a:srgbClr val="FFFF00"/>
                </a:solidFill>
                <a:latin typeface="Arial Black" panose="020B0A04020102020204" pitchFamily="34" charset="0"/>
              </a:rPr>
              <a:t>Positive Attitude</a:t>
            </a:r>
          </a:p>
          <a:p>
            <a:r>
              <a:rPr lang="en-GB" sz="2000" dirty="0" smtClean="0">
                <a:solidFill>
                  <a:srgbClr val="FFFF00"/>
                </a:solidFill>
                <a:latin typeface="Arial Black" panose="020B0A04020102020204" pitchFamily="34" charset="0"/>
              </a:rPr>
              <a:t>Optimism</a:t>
            </a:r>
          </a:p>
          <a:p>
            <a:r>
              <a:rPr lang="en-GB" sz="2000" dirty="0" smtClean="0">
                <a:solidFill>
                  <a:srgbClr val="FFFF00"/>
                </a:solidFill>
                <a:latin typeface="Arial Black" panose="020B0A04020102020204" pitchFamily="34" charset="0"/>
              </a:rPr>
              <a:t>Self Starter</a:t>
            </a:r>
          </a:p>
          <a:p>
            <a:r>
              <a:rPr lang="en-GB" sz="2000" dirty="0" smtClean="0">
                <a:solidFill>
                  <a:srgbClr val="FFFF00"/>
                </a:solidFill>
                <a:latin typeface="Arial Black" panose="020B0A04020102020204" pitchFamily="34" charset="0"/>
              </a:rPr>
              <a:t>Courageous</a:t>
            </a:r>
          </a:p>
          <a:p>
            <a:r>
              <a:rPr lang="en-GB" sz="2000" dirty="0" smtClean="0">
                <a:solidFill>
                  <a:srgbClr val="FFFF00"/>
                </a:solidFill>
                <a:latin typeface="Arial Black" panose="020B0A04020102020204" pitchFamily="34" charset="0"/>
              </a:rPr>
              <a:t>Originality</a:t>
            </a:r>
            <a:endParaRPr lang="en-GB" sz="2000" dirty="0">
              <a:solidFill>
                <a:srgbClr val="FFFF00"/>
              </a:solidFill>
              <a:latin typeface="Arial Black" panose="020B0A04020102020204" pitchFamily="34" charset="0"/>
            </a:endParaRPr>
          </a:p>
        </p:txBody>
      </p:sp>
      <p:sp>
        <p:nvSpPr>
          <p:cNvPr id="21" name="Oval 20"/>
          <p:cNvSpPr/>
          <p:nvPr/>
        </p:nvSpPr>
        <p:spPr>
          <a:xfrm>
            <a:off x="954784" y="42326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954784" y="45374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954784" y="48422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954784" y="51470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954784" y="54518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p:nvSpPr>
        <p:spPr>
          <a:xfrm>
            <a:off x="954784" y="57566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6199978" y="39278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p:nvSpPr>
        <p:spPr>
          <a:xfrm>
            <a:off x="6199978" y="4182395"/>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p:nvSpPr>
        <p:spPr>
          <a:xfrm>
            <a:off x="6199978" y="4533956"/>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p:nvSpPr>
        <p:spPr>
          <a:xfrm>
            <a:off x="6199978" y="483009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p:cNvSpPr/>
          <p:nvPr/>
        </p:nvSpPr>
        <p:spPr>
          <a:xfrm>
            <a:off x="6199978" y="5126238"/>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6199978" y="5422379"/>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p:cNvSpPr/>
          <p:nvPr/>
        </p:nvSpPr>
        <p:spPr>
          <a:xfrm>
            <a:off x="6199978" y="5718520"/>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6233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789797"/>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How would these qualities help me to become successful</a:t>
            </a:r>
            <a:r>
              <a:rPr lang="en-GB" sz="2400" b="1" dirty="0" smtClean="0">
                <a:latin typeface="Arial Black" panose="020B0A04020102020204" pitchFamily="34" charset="0"/>
              </a:rPr>
              <a:t>? WHAT OTHER QUALITIES DO I NEED</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842097" y="2315509"/>
            <a:ext cx="10380085" cy="3708708"/>
          </a:xfrm>
          <a:prstGeom prst="rect">
            <a:avLst/>
          </a:prstGeom>
          <a:noFill/>
        </p:spPr>
        <p:txBody>
          <a:bodyPr wrap="square" rtlCol="0">
            <a:spAutoFit/>
          </a:bodyPr>
          <a:lstStyle/>
          <a:p>
            <a:pPr algn="ctr">
              <a:spcAft>
                <a:spcPts val="1800"/>
              </a:spcAft>
            </a:pPr>
            <a:r>
              <a:rPr lang="en-GB" sz="2000" i="1" dirty="0" smtClean="0">
                <a:solidFill>
                  <a:schemeClr val="bg1"/>
                </a:solidFill>
                <a:latin typeface="Arial Black" panose="020B0A04020102020204" pitchFamily="34" charset="0"/>
              </a:rPr>
              <a:t>To become successful as an individual you need:</a:t>
            </a:r>
          </a:p>
          <a:p>
            <a:pPr>
              <a:spcAft>
                <a:spcPts val="1800"/>
              </a:spcAft>
            </a:pPr>
            <a:r>
              <a:rPr lang="en-GB" sz="2000" dirty="0" smtClean="0">
                <a:solidFill>
                  <a:schemeClr val="bg1"/>
                </a:solidFill>
                <a:latin typeface="Arial Black" panose="020B0A04020102020204" pitchFamily="34" charset="0"/>
              </a:rPr>
              <a:t>TO </a:t>
            </a:r>
            <a:r>
              <a:rPr lang="en-GB" sz="2000" dirty="0" smtClean="0">
                <a:solidFill>
                  <a:schemeClr val="bg1"/>
                </a:solidFill>
                <a:latin typeface="Arial Black" panose="020B0A04020102020204" pitchFamily="34" charset="0"/>
              </a:rPr>
              <a:t>BE DISCIPLINE AND FOCUS IN MAKING THE BUSINESS GROW </a:t>
            </a:r>
          </a:p>
          <a:p>
            <a:pPr>
              <a:spcAft>
                <a:spcPts val="1800"/>
              </a:spcAft>
            </a:pPr>
            <a:r>
              <a:rPr lang="en-GB" sz="2000" dirty="0" smtClean="0">
                <a:solidFill>
                  <a:schemeClr val="bg1"/>
                </a:solidFill>
                <a:latin typeface="Arial Black" panose="020B0A04020102020204" pitchFamily="34" charset="0"/>
              </a:rPr>
              <a:t>ELIMINATING ANY HINDERANCE OR DISTRACTION</a:t>
            </a:r>
          </a:p>
          <a:p>
            <a:pPr>
              <a:spcAft>
                <a:spcPts val="1800"/>
              </a:spcAft>
            </a:pPr>
            <a:r>
              <a:rPr lang="en-GB" sz="2000" dirty="0" smtClean="0">
                <a:solidFill>
                  <a:schemeClr val="bg1"/>
                </a:solidFill>
                <a:latin typeface="Arial Black" panose="020B0A04020102020204" pitchFamily="34" charset="0"/>
              </a:rPr>
              <a:t>TO ACHIEVE THE DESIRED GOALS</a:t>
            </a:r>
          </a:p>
          <a:p>
            <a:pPr>
              <a:spcAft>
                <a:spcPts val="1800"/>
              </a:spcAft>
            </a:pPr>
            <a:r>
              <a:rPr lang="en-GB" sz="2000" dirty="0" smtClean="0">
                <a:solidFill>
                  <a:schemeClr val="bg1"/>
                </a:solidFill>
                <a:latin typeface="Arial Black" panose="020B0A04020102020204" pitchFamily="34" charset="0"/>
              </a:rPr>
              <a:t>YOUR PRIORITIES AND INTENDED OUTCOMES SHOULD BE RELATED TO MEASURED </a:t>
            </a:r>
            <a:r>
              <a:rPr lang="en-GB" sz="2000" dirty="0" smtClean="0">
                <a:solidFill>
                  <a:schemeClr val="bg1"/>
                </a:solidFill>
                <a:latin typeface="Arial Black" panose="020B0A04020102020204" pitchFamily="34" charset="0"/>
              </a:rPr>
              <a:t>GOALS</a:t>
            </a:r>
          </a:p>
          <a:p>
            <a:pPr>
              <a:spcAft>
                <a:spcPts val="1800"/>
              </a:spcAft>
            </a:pPr>
            <a:r>
              <a:rPr lang="en-GB" sz="2000" dirty="0" smtClean="0">
                <a:solidFill>
                  <a:schemeClr val="bg1"/>
                </a:solidFill>
                <a:latin typeface="Arial Black" panose="020B0A04020102020204" pitchFamily="34" charset="0"/>
              </a:rPr>
              <a:t>YOUR PRIORITY AND INTENDED OUTCOMES SHOULD BE RELATED TO MEASURABLE GOAL</a:t>
            </a:r>
            <a:endParaRPr lang="en-GB" sz="2000" dirty="0">
              <a:solidFill>
                <a:schemeClr val="bg1"/>
              </a:solidFill>
              <a:latin typeface="Arial Black" panose="020B0A04020102020204" pitchFamily="34" charset="0"/>
            </a:endParaRPr>
          </a:p>
        </p:txBody>
      </p:sp>
      <p:sp>
        <p:nvSpPr>
          <p:cNvPr id="34" name="Oval 33"/>
          <p:cNvSpPr/>
          <p:nvPr/>
        </p:nvSpPr>
        <p:spPr>
          <a:xfrm>
            <a:off x="630758" y="2948873"/>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630758" y="3475345"/>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630758" y="40018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685429" y="5445055"/>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685429" y="4528289"/>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3779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bwMode="gray">
          <a:xfrm>
            <a:off x="785509" y="570985"/>
            <a:ext cx="10805856" cy="439060"/>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GB" sz="2400" dirty="0">
                <a:solidFill>
                  <a:schemeClr val="tx1"/>
                </a:solidFill>
                <a:latin typeface="Impact" panose="020B0806030902050204" pitchFamily="34" charset="0"/>
              </a:rPr>
              <a:t>Starting-my-OWN BUSINESS TRAINING </a:t>
            </a:r>
            <a:r>
              <a:rPr lang="en-GB" sz="2400" dirty="0" smtClean="0">
                <a:solidFill>
                  <a:schemeClr val="tx1"/>
                </a:solidFill>
                <a:latin typeface="Impact" panose="020B0806030902050204" pitchFamily="34" charset="0"/>
              </a:rPr>
              <a:t>2023</a:t>
            </a:r>
            <a:endParaRPr lang="en-GB" sz="2400" dirty="0">
              <a:solidFill>
                <a:schemeClr val="tx1"/>
              </a:solidFill>
              <a:latin typeface="Impact" panose="020B0806030902050204" pitchFamily="34" charset="0"/>
            </a:endParaRPr>
          </a:p>
        </p:txBody>
      </p:sp>
      <p:sp>
        <p:nvSpPr>
          <p:cNvPr id="7" name="Subtitle 2"/>
          <p:cNvSpPr txBox="1">
            <a:spLocks/>
          </p:cNvSpPr>
          <p:nvPr/>
        </p:nvSpPr>
        <p:spPr bwMode="gray">
          <a:xfrm>
            <a:off x="842097" y="1409699"/>
            <a:ext cx="9530628" cy="789797"/>
          </a:xfrm>
          <a:prstGeom prst="rect">
            <a:avLst/>
          </a:prstGeom>
          <a:solidFill>
            <a:schemeClr val="bg1"/>
          </a:solidFill>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sz="2400" b="1" dirty="0" smtClean="0">
                <a:latin typeface="Arial Black" panose="020B0A04020102020204" pitchFamily="34" charset="0"/>
              </a:rPr>
              <a:t>WHAT OTHER qualities DO I NEED </a:t>
            </a:r>
            <a:r>
              <a:rPr lang="en-GB" sz="2400" b="1" dirty="0" smtClean="0">
                <a:latin typeface="Arial Black" panose="020B0A04020102020204" pitchFamily="34" charset="0"/>
              </a:rPr>
              <a:t>TO DEVELOP </a:t>
            </a:r>
            <a:r>
              <a:rPr lang="en-GB" sz="2400" b="1" dirty="0" smtClean="0">
                <a:latin typeface="Arial Black" panose="020B0A04020102020204" pitchFamily="34" charset="0"/>
              </a:rPr>
              <a:t>FURTHER?</a:t>
            </a:r>
            <a:endParaRPr lang="en-GB" sz="2400" dirty="0">
              <a:latin typeface="Arial Black" panose="020B0A04020102020204" pitchFamily="34"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193789" y="499819"/>
            <a:ext cx="794254" cy="671506"/>
          </a:xfrm>
          <a:prstGeom prst="rect">
            <a:avLst/>
          </a:prstGeom>
        </p:spPr>
      </p:pic>
      <p:sp>
        <p:nvSpPr>
          <p:cNvPr id="15" name="TextBox 14"/>
          <p:cNvSpPr txBox="1"/>
          <p:nvPr/>
        </p:nvSpPr>
        <p:spPr>
          <a:xfrm>
            <a:off x="842097" y="2315509"/>
            <a:ext cx="10380085" cy="2862322"/>
          </a:xfrm>
          <a:prstGeom prst="rect">
            <a:avLst/>
          </a:prstGeom>
          <a:noFill/>
        </p:spPr>
        <p:txBody>
          <a:bodyPr wrap="square" rtlCol="0">
            <a:spAutoFit/>
          </a:bodyPr>
          <a:lstStyle/>
          <a:p>
            <a:pPr>
              <a:spcAft>
                <a:spcPts val="1800"/>
              </a:spcAft>
            </a:pPr>
            <a:r>
              <a:rPr lang="en-GB" sz="2000" dirty="0" smtClean="0">
                <a:solidFill>
                  <a:schemeClr val="bg1"/>
                </a:solidFill>
                <a:latin typeface="Arial Black" panose="020B0A04020102020204" pitchFamily="34" charset="0"/>
              </a:rPr>
              <a:t>PLANNING </a:t>
            </a:r>
            <a:r>
              <a:rPr lang="en-GB" sz="2000" i="1" dirty="0" smtClean="0">
                <a:solidFill>
                  <a:schemeClr val="bg1"/>
                </a:solidFill>
                <a:latin typeface="Arial Black" panose="020B0A04020102020204" pitchFamily="34" charset="0"/>
              </a:rPr>
              <a:t>(Note: he who fails to plan has plan to fail)</a:t>
            </a:r>
            <a:endParaRPr lang="en-GB" sz="2000" i="1" dirty="0" smtClean="0">
              <a:solidFill>
                <a:schemeClr val="bg1"/>
              </a:solidFill>
              <a:latin typeface="Arial Black" panose="020B0A04020102020204" pitchFamily="34" charset="0"/>
            </a:endParaRPr>
          </a:p>
          <a:p>
            <a:pPr>
              <a:spcAft>
                <a:spcPts val="1800"/>
              </a:spcAft>
            </a:pPr>
            <a:r>
              <a:rPr lang="en-GB" sz="2000" dirty="0" smtClean="0">
                <a:solidFill>
                  <a:schemeClr val="bg1"/>
                </a:solidFill>
                <a:latin typeface="Arial Black" panose="020B0A04020102020204" pitchFamily="34" charset="0"/>
              </a:rPr>
              <a:t>KNOWLEDGE OF </a:t>
            </a:r>
            <a:r>
              <a:rPr lang="en-GB" sz="2000" dirty="0" smtClean="0">
                <a:solidFill>
                  <a:schemeClr val="bg1"/>
                </a:solidFill>
                <a:latin typeface="Arial Black" panose="020B0A04020102020204" pitchFamily="34" charset="0"/>
              </a:rPr>
              <a:t>COMPETITORS – (You need to study your competitors)</a:t>
            </a:r>
            <a:endParaRPr lang="en-GB" sz="2000" dirty="0" smtClean="0">
              <a:solidFill>
                <a:schemeClr val="bg1"/>
              </a:solidFill>
              <a:latin typeface="Arial Black" panose="020B0A04020102020204" pitchFamily="34" charset="0"/>
            </a:endParaRPr>
          </a:p>
          <a:p>
            <a:pPr>
              <a:spcAft>
                <a:spcPts val="1800"/>
              </a:spcAft>
            </a:pPr>
            <a:r>
              <a:rPr lang="en-GB" sz="2000" dirty="0" smtClean="0">
                <a:solidFill>
                  <a:schemeClr val="bg1"/>
                </a:solidFill>
                <a:latin typeface="Arial Black" panose="020B0A04020102020204" pitchFamily="34" charset="0"/>
              </a:rPr>
              <a:t>MARKET ORIENTED</a:t>
            </a:r>
          </a:p>
          <a:p>
            <a:pPr>
              <a:spcAft>
                <a:spcPts val="1800"/>
              </a:spcAft>
            </a:pPr>
            <a:r>
              <a:rPr lang="en-GB" sz="2000" dirty="0" smtClean="0">
                <a:solidFill>
                  <a:schemeClr val="bg1"/>
                </a:solidFill>
                <a:latin typeface="Arial Black" panose="020B0A04020102020204" pitchFamily="34" charset="0"/>
              </a:rPr>
              <a:t>OFFER EXCELLENT CUSTOMER </a:t>
            </a:r>
            <a:r>
              <a:rPr lang="en-GB" sz="2000" dirty="0" smtClean="0">
                <a:solidFill>
                  <a:schemeClr val="bg1"/>
                </a:solidFill>
                <a:latin typeface="Arial Black" panose="020B0A04020102020204" pitchFamily="34" charset="0"/>
              </a:rPr>
              <a:t>SERVICE AND OF HIGH QUALITY </a:t>
            </a:r>
            <a:endParaRPr lang="en-GB" sz="2000" dirty="0" smtClean="0">
              <a:solidFill>
                <a:schemeClr val="bg1"/>
              </a:solidFill>
              <a:latin typeface="Arial Black" panose="020B0A04020102020204" pitchFamily="34" charset="0"/>
            </a:endParaRPr>
          </a:p>
          <a:p>
            <a:pPr>
              <a:spcAft>
                <a:spcPts val="1800"/>
              </a:spcAft>
            </a:pPr>
            <a:r>
              <a:rPr lang="en-GB" sz="2000" dirty="0" smtClean="0">
                <a:solidFill>
                  <a:schemeClr val="bg1"/>
                </a:solidFill>
                <a:latin typeface="Arial Black" panose="020B0A04020102020204" pitchFamily="34" charset="0"/>
              </a:rPr>
              <a:t>GOOD INSIGHT TO FINANCIAL </a:t>
            </a:r>
            <a:r>
              <a:rPr lang="en-GB" sz="2000" dirty="0" smtClean="0">
                <a:solidFill>
                  <a:schemeClr val="bg1"/>
                </a:solidFill>
                <a:latin typeface="Arial Black" panose="020B0A04020102020204" pitchFamily="34" charset="0"/>
              </a:rPr>
              <a:t>CONCEPT, PROFIT AND FINANCIAL MANAGEMENT</a:t>
            </a:r>
            <a:endParaRPr lang="en-GB" sz="2000" dirty="0">
              <a:solidFill>
                <a:schemeClr val="bg1"/>
              </a:solidFill>
              <a:latin typeface="Arial Black" panose="020B0A04020102020204" pitchFamily="34" charset="0"/>
            </a:endParaRPr>
          </a:p>
        </p:txBody>
      </p:sp>
      <p:sp>
        <p:nvSpPr>
          <p:cNvPr id="16" name="Oval 15"/>
          <p:cNvSpPr/>
          <p:nvPr/>
        </p:nvSpPr>
        <p:spPr>
          <a:xfrm>
            <a:off x="630758" y="2422401"/>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p:cNvSpPr/>
          <p:nvPr/>
        </p:nvSpPr>
        <p:spPr>
          <a:xfrm>
            <a:off x="630758" y="2948873"/>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630758" y="3475345"/>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630758" y="4001817"/>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630758" y="4528289"/>
            <a:ext cx="150818" cy="1673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332981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2133</TotalTime>
  <Words>1858</Words>
  <Application>Microsoft Office PowerPoint</Application>
  <PresentationFormat>Widescreen</PresentationFormat>
  <Paragraphs>301</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Black</vt:lpstr>
      <vt:lpstr>Century Gothic</vt:lpstr>
      <vt:lpstr>Impact</vt:lpstr>
      <vt:lpstr>Wingdings 3</vt:lpstr>
      <vt:lpstr>Ion Boardroom</vt:lpstr>
      <vt:lpstr>NATIONAL DIRECTORATE OF EMPLOYMENT (NDE)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DIRECTORATE OF EMPLOYMENT (NDE)</dc:title>
  <dc:creator>USER</dc:creator>
  <cp:lastModifiedBy>USER</cp:lastModifiedBy>
  <cp:revision>119</cp:revision>
  <dcterms:created xsi:type="dcterms:W3CDTF">2021-08-21T12:50:20Z</dcterms:created>
  <dcterms:modified xsi:type="dcterms:W3CDTF">2023-07-14T03:22:24Z</dcterms:modified>
</cp:coreProperties>
</file>